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9144000"/>
  <p:notesSz cx="6858000" cy="9144000"/>
  <p:embeddedFontLs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5fdfb85adb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fdfb85adb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 name="Google Shape;130;g5fdfb85adb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011f5df41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6" name="Google Shape;206;g4011f5df41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 name="Google Shape;207;g4011f5df41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3e51d417e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5" name="Google Shape;215;g63e51d417e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 name="Google Shape;216;g63e51d417e_1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cd938cabd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3" name="Google Shape;223;g16cd938cabd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4" name="Google Shape;224;g16cd938cabd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3e51d417e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g63e51d417e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Google Shape;232;g63e51d417e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3e51d417e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9" name="Google Shape;239;g63e51d417e_1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0" name="Google Shape;240;g63e51d417e_1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3e51d417e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7" name="Google Shape;247;g63e51d417e_1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8" name="Google Shape;248;g63e51d417e_1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3e51d417e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5" name="Google Shape;255;g63e51d417e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6" name="Google Shape;256;g63e51d417e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3e51d417e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3" name="Google Shape;263;g63e51d417e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4" name="Google Shape;264;g63e51d417e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011f5df41_0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011f5df41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4011f5df41_0_1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011f5df41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8" name="Google Shape;278;g4011f5df41_0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9" name="Google Shape;279;g4011f5df41_0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13980e91f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13980e91f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 name="Google Shape;138;g613980e91f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13980e91f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6" name="Google Shape;286;g613980e91f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7" name="Google Shape;287;g613980e91f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13980e91f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4" name="Google Shape;294;g613980e91f_0_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5" name="Google Shape;295;g613980e91f_0_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b21e243f9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3" name="Google Shape;303;gfb21e243f9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4" name="Google Shape;304;gfb21e243f9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613980e91f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g613980e91f_0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1" name="Google Shape;311;g613980e91f_0_1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4011f5df41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9" name="Google Shape;319;g4011f5df41_0_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0" name="Google Shape;320;g4011f5df41_0_2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011f5df41_0_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7" name="Google Shape;327;g4011f5df41_0_2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8" name="Google Shape;328;g4011f5df41_0_2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4011f5df41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5" name="Google Shape;335;g4011f5df41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6" name="Google Shape;336;g4011f5df41_0_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4011f5df41_0_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3" name="Google Shape;343;g4011f5df41_0_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4" name="Google Shape;344;g4011f5df41_0_2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4011f5df41_0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1" name="Google Shape;351;g4011f5df41_0_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2" name="Google Shape;352;g4011f5df41_0_2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4011f5df41_0_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g4011f5df41_0_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0" name="Google Shape;360;g4011f5df41_0_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0cd2e80f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0cd2e80f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g60cd2e80f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4011f5df41_0_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7" name="Google Shape;367;g4011f5df41_0_2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8" name="Google Shape;368;g4011f5df41_0_2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4011f5df41_0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5" name="Google Shape;375;g4011f5df41_0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6" name="Google Shape;376;g4011f5df41_0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4011f5df41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3" name="Google Shape;383;g4011f5df41_0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4" name="Google Shape;384;g4011f5df41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4011f5df41_0_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1" name="Google Shape;391;g4011f5df41_0_3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 name="Google Shape;392;g4011f5df41_0_3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4011f5df41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9" name="Google Shape;399;g4011f5df41_0_3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0" name="Google Shape;400;g4011f5df41_0_3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4011f5df41_0_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7" name="Google Shape;407;g4011f5df41_0_3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8" name="Google Shape;408;g4011f5df41_0_3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4011f5df41_0_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5" name="Google Shape;415;g4011f5df41_0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6" name="Google Shape;416;g4011f5df41_0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13980e91f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3" name="Google Shape;423;g613980e91f_0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4" name="Google Shape;424;g613980e91f_0_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b21e243f9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1" name="Google Shape;431;gfb21e243f9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2" name="Google Shape;432;gfb21e243f9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13980e91f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0" name="Google Shape;440;g613980e91f_0_2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1" name="Google Shape;441;g613980e91f_0_2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011f5df4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g4011f5df4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4" name="Google Shape;154;g4011f5df41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4011f5df41_0_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9" name="Google Shape;449;g4011f5df41_0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0" name="Google Shape;450;g4011f5df41_0_3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4011f5df41_0_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7" name="Google Shape;457;g4011f5df41_0_3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8" name="Google Shape;458;g4011f5df41_0_3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011f5df41_0_3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6" name="Google Shape;466;g4011f5df41_0_3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7" name="Google Shape;467;g4011f5df41_0_3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4011f5df41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4" name="Google Shape;474;g4011f5df41_0_3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Google Shape;475;g4011f5df41_0_3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4011f5df41_0_3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2" name="Google Shape;482;g4011f5df41_0_3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3" name="Google Shape;483;g4011f5df41_0_3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4011f5df41_0_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0" name="Google Shape;490;g4011f5df41_0_3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1" name="Google Shape;491;g4011f5df41_0_3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4011f5df41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8" name="Google Shape;498;g4011f5df41_0_3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9" name="Google Shape;499;g4011f5df41_0_3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4011f5df41_0_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6" name="Google Shape;506;g4011f5df41_0_3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7" name="Google Shape;507;g4011f5df41_0_3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011f5df41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4" name="Google Shape;514;g4011f5df41_0_4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5" name="Google Shape;515;g4011f5df41_0_4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4011f5df41_0_4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2" name="Google Shape;522;g4011f5df41_0_4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3" name="Google Shape;523;g4011f5df41_0_4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011f5df41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4011f5df41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2" name="Google Shape;162;g4011f5df41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4011f5df41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0" name="Google Shape;530;g4011f5df41_0_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1" name="Google Shape;531;g4011f5df41_0_4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4011f5df41_0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8" name="Google Shape;538;g4011f5df41_0_4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9" name="Google Shape;539;g4011f5df41_0_4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4011f5df41_0_4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6" name="Google Shape;546;g4011f5df41_0_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7" name="Google Shape;547;g4011f5df41_0_4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3e51d417e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4" name="Google Shape;554;g63e51d417e_1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5" name="Google Shape;555;g63e51d417e_1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3e51d417e_1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3" name="Google Shape;563;g63e51d417e_1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4" name="Google Shape;564;g63e51d417e_1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3e51d417e_1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2" name="Google Shape;572;g63e51d417e_1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3" name="Google Shape;573;g63e51d417e_1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b21e243f9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1" name="Google Shape;581;gfb21e243f9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2" name="Google Shape;582;gfb21e243f9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7370c0b29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7370c0b29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1" name="Google Shape;591;g17370c0b29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3e51d417e_1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8" name="Google Shape;598;g63e51d417e_1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99" name="Google Shape;599;g63e51d417e_1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63e51d417e_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6" name="Google Shape;606;g63e51d417e_1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7" name="Google Shape;607;g63e51d417e_1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011f5df41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0" name="Google Shape;170;g4011f5df41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Google Shape;171;g4011f5df41_0_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73f1458d33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73f1458d33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6" name="Google Shape;616;g173f1458d33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63e51d417e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3" name="Google Shape;623;g63e51d417e_1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4" name="Google Shape;624;g63e51d417e_1_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63e51d417e_1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1" name="Google Shape;631;g63e51d417e_1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32" name="Google Shape;632;g63e51d417e_1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4011f5df41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 name="Google Shape;179;g4011f5df41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0" name="Google Shape;180;g4011f5df41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011f5df41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8" name="Google Shape;188;g4011f5df41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9" name="Google Shape;189;g4011f5df41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011f5df41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g4011f5df41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8" name="Google Shape;198;g4011f5df41_0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pic>
        <p:nvPicPr>
          <p:cNvPr id="23" name="Google Shape;23;p2"/>
          <p:cNvPicPr preferRelativeResize="0"/>
          <p:nvPr/>
        </p:nvPicPr>
        <p:blipFill>
          <a:blip r:embed="rId2">
            <a:alphaModFix/>
          </a:blip>
          <a:stretch>
            <a:fillRect/>
          </a:stretch>
        </p:blipFill>
        <p:spPr>
          <a:xfrm>
            <a:off x="609600" y="533400"/>
            <a:ext cx="8001000" cy="2124075"/>
          </a:xfrm>
          <a:prstGeom prst="rect">
            <a:avLst/>
          </a:prstGeom>
          <a:noFill/>
          <a:ln>
            <a:noFill/>
          </a:ln>
        </p:spPr>
      </p:pic>
      <p:sp>
        <p:nvSpPr>
          <p:cNvPr id="24" name="Google Shape;24;p2"/>
          <p:cNvSpPr txBox="1"/>
          <p:nvPr>
            <p:ph idx="1" type="subTitle"/>
          </p:nvPr>
        </p:nvSpPr>
        <p:spPr>
          <a:xfrm>
            <a:off x="1905000" y="2895600"/>
            <a:ext cx="5334000" cy="1066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25" name="Google Shape;25;p2"/>
          <p:cNvSpPr txBox="1"/>
          <p:nvPr>
            <p:ph type="ctrTitle"/>
          </p:nvPr>
        </p:nvSpPr>
        <p:spPr>
          <a:xfrm>
            <a:off x="685800" y="1066800"/>
            <a:ext cx="7772400" cy="144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6" name="Google Shape;26;p2"/>
          <p:cNvSpPr txBox="1"/>
          <p:nvPr>
            <p:ph idx="2" type="subTitle"/>
          </p:nvPr>
        </p:nvSpPr>
        <p:spPr>
          <a:xfrm>
            <a:off x="1524000" y="4724400"/>
            <a:ext cx="6019800" cy="76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7" name="Google Shape;27;p2"/>
          <p:cNvSpPr txBox="1"/>
          <p:nvPr>
            <p:ph idx="3" type="subTitle"/>
          </p:nvPr>
        </p:nvSpPr>
        <p:spPr>
          <a:xfrm>
            <a:off x="2133600" y="4038600"/>
            <a:ext cx="4876800" cy="6096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algn="ctr">
              <a:spcBef>
                <a:spcPts val="600"/>
              </a:spcBef>
              <a:spcAft>
                <a:spcPts val="0"/>
              </a:spcAft>
              <a:buNone/>
              <a:defRPr/>
            </a:lvl9pPr>
          </a:lstStyle>
          <a:p/>
        </p:txBody>
      </p:sp>
      <p:sp>
        <p:nvSpPr>
          <p:cNvPr id="28" name="Google Shape;28;p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1"/>
          <p:cNvSpPr txBox="1"/>
          <p:nvPr>
            <p:ph type="title"/>
          </p:nvPr>
        </p:nvSpPr>
        <p:spPr>
          <a:xfrm>
            <a:off x="457200" y="228600"/>
            <a:ext cx="8229600" cy="9906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Clr>
                <a:srgbClr val="005EF6"/>
              </a:buClr>
              <a:buSzPts val="3600"/>
              <a:buNone/>
              <a:defRPr i="0" sz="4000" u="none" cap="none" strike="noStrike">
                <a:solidFill>
                  <a:srgbClr val="005EF6"/>
                </a:solidFill>
              </a:defRPr>
            </a:lvl1pPr>
            <a:lvl2pPr lvl="1"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2pPr>
            <a:lvl3pPr lvl="2"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3pPr>
            <a:lvl4pPr lvl="3"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4pPr>
            <a:lvl5pPr lvl="4"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5pPr>
            <a:lvl6pPr lvl="5"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6pPr>
            <a:lvl7pPr lvl="6"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7pPr>
            <a:lvl8pPr lvl="7"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8pPr>
            <a:lvl9pPr lvl="8"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9pPr>
          </a:lstStyle>
          <a:p/>
        </p:txBody>
      </p:sp>
      <p:sp>
        <p:nvSpPr>
          <p:cNvPr id="66" name="Google Shape;66;p11"/>
          <p:cNvSpPr txBox="1"/>
          <p:nvPr>
            <p:ph idx="1" type="body"/>
          </p:nvPr>
        </p:nvSpPr>
        <p:spPr>
          <a:xfrm>
            <a:off x="457200" y="1524000"/>
            <a:ext cx="8229600" cy="4343400"/>
          </a:xfrm>
          <a:prstGeom prst="rect">
            <a:avLst/>
          </a:prstGeom>
          <a:noFill/>
          <a:ln>
            <a:noFill/>
          </a:ln>
        </p:spPr>
        <p:txBody>
          <a:bodyPr anchorCtr="0" anchor="t" bIns="46025" lIns="92075" spcFirstLastPara="1" rIns="92075" wrap="square" tIns="46025">
            <a:noAutofit/>
          </a:bodyPr>
          <a:lstStyle>
            <a:lvl1pPr indent="-482600" lvl="0" marL="457200" marR="0" rtl="0" algn="l">
              <a:spcBef>
                <a:spcPts val="640"/>
              </a:spcBef>
              <a:spcAft>
                <a:spcPts val="0"/>
              </a:spcAft>
              <a:buClr>
                <a:schemeClr val="accent1"/>
              </a:buClr>
              <a:buSzPts val="4000"/>
              <a:buChar char="•"/>
              <a:defRPr i="0" sz="3200" u="none" cap="none" strike="noStrike">
                <a:solidFill>
                  <a:schemeClr val="dk1"/>
                </a:solidFill>
              </a:defRPr>
            </a:lvl1pPr>
            <a:lvl2pPr indent="-406400" lvl="1" marL="914400" marR="0" rtl="0" algn="l">
              <a:spcBef>
                <a:spcPts val="560"/>
              </a:spcBef>
              <a:spcAft>
                <a:spcPts val="0"/>
              </a:spcAft>
              <a:buClr>
                <a:schemeClr val="dk2"/>
              </a:buClr>
              <a:buSzPts val="2800"/>
              <a:buChar char="▪"/>
              <a:defRPr i="0" sz="2800" u="none" cap="none" strike="noStrike">
                <a:solidFill>
                  <a:schemeClr val="dk1"/>
                </a:solidFill>
              </a:defRPr>
            </a:lvl2pPr>
            <a:lvl3pPr indent="-381000" lvl="2" marL="1371600" marR="0" rtl="0" algn="l">
              <a:spcBef>
                <a:spcPts val="480"/>
              </a:spcBef>
              <a:spcAft>
                <a:spcPts val="0"/>
              </a:spcAft>
              <a:buClr>
                <a:schemeClr val="accent1"/>
              </a:buClr>
              <a:buSzPts val="2400"/>
              <a:buChar char="o"/>
              <a:defRPr i="0" sz="2400" u="none" cap="none" strike="noStrike">
                <a:solidFill>
                  <a:schemeClr val="dk1"/>
                </a:solidFill>
              </a:defRPr>
            </a:lvl3pPr>
            <a:lvl4pPr indent="-311150" lvl="3" marL="1828800" marR="0" rtl="0" algn="l">
              <a:spcBef>
                <a:spcPts val="400"/>
              </a:spcBef>
              <a:spcAft>
                <a:spcPts val="0"/>
              </a:spcAft>
              <a:buClr>
                <a:schemeClr val="accent1"/>
              </a:buClr>
              <a:buSzPts val="13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67" name="Google Shape;67;p11"/>
          <p:cNvSpPr txBox="1"/>
          <p:nvPr>
            <p:ph idx="11" type="ftr"/>
          </p:nvPr>
        </p:nvSpPr>
        <p:spPr>
          <a:xfrm>
            <a:off x="457200" y="6553200"/>
            <a:ext cx="8229600" cy="3048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1"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9pPr>
          </a:lstStyle>
          <a:p/>
        </p:txBody>
      </p:sp>
      <p:sp>
        <p:nvSpPr>
          <p:cNvPr id="68" name="Google Shape;68;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69" name="Shape 69"/>
        <p:cNvGrpSpPr/>
        <p:nvPr/>
      </p:nvGrpSpPr>
      <p:grpSpPr>
        <a:xfrm>
          <a:off x="0" y="0"/>
          <a:ext cx="0" cy="0"/>
          <a:chOff x="0" y="0"/>
          <a:chExt cx="0" cy="0"/>
        </a:xfrm>
      </p:grpSpPr>
      <p:sp>
        <p:nvSpPr>
          <p:cNvPr id="70" name="Google Shape;70;p1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1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pic>
        <p:nvPicPr>
          <p:cNvPr id="90" name="Google Shape;90;p15"/>
          <p:cNvPicPr preferRelativeResize="0"/>
          <p:nvPr/>
        </p:nvPicPr>
        <p:blipFill>
          <a:blip r:embed="rId2">
            <a:alphaModFix/>
          </a:blip>
          <a:stretch>
            <a:fillRect/>
          </a:stretch>
        </p:blipFill>
        <p:spPr>
          <a:xfrm>
            <a:off x="609600" y="533400"/>
            <a:ext cx="8001000" cy="2124075"/>
          </a:xfrm>
          <a:prstGeom prst="rect">
            <a:avLst/>
          </a:prstGeom>
          <a:noFill/>
          <a:ln>
            <a:noFill/>
          </a:ln>
        </p:spPr>
      </p:pic>
      <p:sp>
        <p:nvSpPr>
          <p:cNvPr id="91" name="Google Shape;91;p15"/>
          <p:cNvSpPr txBox="1"/>
          <p:nvPr>
            <p:ph idx="1" type="subTitle"/>
          </p:nvPr>
        </p:nvSpPr>
        <p:spPr>
          <a:xfrm>
            <a:off x="1905000" y="2895600"/>
            <a:ext cx="5334000" cy="106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92" name="Google Shape;92;p15"/>
          <p:cNvSpPr txBox="1"/>
          <p:nvPr>
            <p:ph type="ctrTitle"/>
          </p:nvPr>
        </p:nvSpPr>
        <p:spPr>
          <a:xfrm>
            <a:off x="685800" y="1066800"/>
            <a:ext cx="7772400" cy="144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3" name="Google Shape;93;p15"/>
          <p:cNvSpPr txBox="1"/>
          <p:nvPr>
            <p:ph idx="2" type="subTitle"/>
          </p:nvPr>
        </p:nvSpPr>
        <p:spPr>
          <a:xfrm>
            <a:off x="1524000" y="4724400"/>
            <a:ext cx="6019800" cy="76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94" name="Google Shape;94;p15"/>
          <p:cNvSpPr txBox="1"/>
          <p:nvPr>
            <p:ph idx="3" type="subTitle"/>
          </p:nvPr>
        </p:nvSpPr>
        <p:spPr>
          <a:xfrm>
            <a:off x="2133600" y="4038600"/>
            <a:ext cx="4876800" cy="6096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rtl="0" algn="ctr">
              <a:spcBef>
                <a:spcPts val="600"/>
              </a:spcBef>
              <a:spcAft>
                <a:spcPts val="0"/>
              </a:spcAft>
              <a:buNone/>
              <a:defRPr/>
            </a:lvl9pPr>
          </a:lstStyle>
          <a:p/>
        </p:txBody>
      </p:sp>
      <p:sp>
        <p:nvSpPr>
          <p:cNvPr id="95" name="Google Shape;95;p1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6"/>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9" name="Google Shape;99;p16"/>
          <p:cNvSpPr txBox="1"/>
          <p:nvPr>
            <p:ph idx="1" type="body"/>
          </p:nvPr>
        </p:nvSpPr>
        <p:spPr>
          <a:xfrm>
            <a:off x="228600" y="1447800"/>
            <a:ext cx="8763000" cy="46482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0" name="Google Shape;100;p1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101" name="Shape 101"/>
        <p:cNvGrpSpPr/>
        <p:nvPr/>
      </p:nvGrpSpPr>
      <p:grpSpPr>
        <a:xfrm>
          <a:off x="0" y="0"/>
          <a:ext cx="0" cy="0"/>
          <a:chOff x="0" y="0"/>
          <a:chExt cx="0" cy="0"/>
        </a:xfrm>
      </p:grpSpPr>
      <p:sp>
        <p:nvSpPr>
          <p:cNvPr id="102" name="Google Shape;102;p17"/>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4" name="Google Shape;104;p17"/>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5" name="Google Shape;105;p1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108" name="Google Shape;108;p18"/>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18"/>
          <p:cNvSpPr txBox="1"/>
          <p:nvPr>
            <p:ph idx="1" type="body"/>
          </p:nvPr>
        </p:nvSpPr>
        <p:spPr>
          <a:xfrm>
            <a:off x="228600" y="1447800"/>
            <a:ext cx="4059900" cy="46482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1" name="Google Shape;111;p18"/>
          <p:cNvSpPr txBox="1"/>
          <p:nvPr>
            <p:ph idx="2" type="body"/>
          </p:nvPr>
        </p:nvSpPr>
        <p:spPr>
          <a:xfrm>
            <a:off x="4648200" y="1447800"/>
            <a:ext cx="4059900" cy="46482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2" name="Google Shape;112;p18"/>
          <p:cNvSpPr txBox="1"/>
          <p:nvPr>
            <p:ph idx="3" type="subTitle"/>
          </p:nvPr>
        </p:nvSpPr>
        <p:spPr>
          <a:xfrm>
            <a:off x="0" y="0"/>
            <a:ext cx="4572000" cy="2664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115" name="Google Shape;115;p19"/>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0"/>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19" name="Google Shape;119;p2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120" name="Google Shape;120;p20"/>
          <p:cNvSpPr txBox="1"/>
          <p:nvPr>
            <p:ph idx="2" type="subTitle"/>
          </p:nvPr>
        </p:nvSpPr>
        <p:spPr>
          <a:xfrm>
            <a:off x="0" y="0"/>
            <a:ext cx="4572000" cy="2664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3"/>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a:spcBef>
                <a:spcPts val="0"/>
              </a:spcBef>
              <a:spcAft>
                <a:spcPts val="0"/>
              </a:spcAft>
              <a:buClr>
                <a:srgbClr val="005EF6"/>
              </a:buClr>
              <a:buSzPts val="3600"/>
              <a:buNone/>
              <a:defRPr>
                <a:solidFill>
                  <a:srgbClr val="005EF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3"/>
          <p:cNvSpPr txBox="1"/>
          <p:nvPr>
            <p:ph idx="1" type="body"/>
          </p:nvPr>
        </p:nvSpPr>
        <p:spPr>
          <a:xfrm>
            <a:off x="228600" y="1447800"/>
            <a:ext cx="8763000" cy="46482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p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23" name="Shape 123"/>
        <p:cNvGrpSpPr/>
        <p:nvPr/>
      </p:nvGrpSpPr>
      <p:grpSpPr>
        <a:xfrm>
          <a:off x="0" y="0"/>
          <a:ext cx="0" cy="0"/>
          <a:chOff x="0" y="0"/>
          <a:chExt cx="0" cy="0"/>
        </a:xfrm>
      </p:grpSpPr>
      <p:sp>
        <p:nvSpPr>
          <p:cNvPr id="124" name="Google Shape;124;p2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2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34" name="Shape 34"/>
        <p:cNvGrpSpPr/>
        <p:nvPr/>
      </p:nvGrpSpPr>
      <p:grpSpPr>
        <a:xfrm>
          <a:off x="0" y="0"/>
          <a:ext cx="0" cy="0"/>
          <a:chOff x="0" y="0"/>
          <a:chExt cx="0" cy="0"/>
        </a:xfrm>
      </p:grpSpPr>
      <p:sp>
        <p:nvSpPr>
          <p:cNvPr id="35" name="Google Shape;35;p4"/>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4"/>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5"/>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 name="Google Shape;43;p5"/>
          <p:cNvSpPr txBox="1"/>
          <p:nvPr>
            <p:ph idx="1" type="body"/>
          </p:nvPr>
        </p:nvSpPr>
        <p:spPr>
          <a:xfrm>
            <a:off x="228600" y="1447800"/>
            <a:ext cx="4059900" cy="46482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4" name="Google Shape;44;p5"/>
          <p:cNvSpPr txBox="1"/>
          <p:nvPr>
            <p:ph idx="2" type="body"/>
          </p:nvPr>
        </p:nvSpPr>
        <p:spPr>
          <a:xfrm>
            <a:off x="4648200" y="1447800"/>
            <a:ext cx="4059900" cy="46482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5" name="Google Shape;45;p5"/>
          <p:cNvSpPr txBox="1"/>
          <p:nvPr>
            <p:ph idx="3" type="subTitle"/>
          </p:nvPr>
        </p:nvSpPr>
        <p:spPr>
          <a:xfrm>
            <a:off x="0" y="0"/>
            <a:ext cx="4572000" cy="2664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
        <p:nvSpPr>
          <p:cNvPr id="48" name="Google Shape;48;p6"/>
          <p:cNvSpPr/>
          <p:nvPr/>
        </p:nvSpPr>
        <p:spPr>
          <a:xfrm>
            <a:off x="0" y="304800"/>
            <a:ext cx="9144000" cy="99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7"/>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2" name="Google Shape;52;p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7"/>
          <p:cNvSpPr txBox="1"/>
          <p:nvPr>
            <p:ph idx="2" type="subTitle"/>
          </p:nvPr>
        </p:nvSpPr>
        <p:spPr>
          <a:xfrm>
            <a:off x="0" y="0"/>
            <a:ext cx="4572000" cy="2664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6" name="Shape 56"/>
        <p:cNvGrpSpPr/>
        <p:nvPr/>
      </p:nvGrpSpPr>
      <p:grpSpPr>
        <a:xfrm>
          <a:off x="0" y="0"/>
          <a:ext cx="0" cy="0"/>
          <a:chOff x="0" y="0"/>
          <a:chExt cx="0" cy="0"/>
        </a:xfrm>
      </p:grpSpPr>
      <p:sp>
        <p:nvSpPr>
          <p:cNvPr id="57" name="Google Shape;57;p9"/>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9"/>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60" name="Shape 60"/>
        <p:cNvGrpSpPr/>
        <p:nvPr/>
      </p:nvGrpSpPr>
      <p:grpSpPr>
        <a:xfrm>
          <a:off x="0" y="0"/>
          <a:ext cx="0" cy="0"/>
          <a:chOff x="0" y="0"/>
          <a:chExt cx="0" cy="0"/>
        </a:xfrm>
      </p:grpSpPr>
      <p:sp>
        <p:nvSpPr>
          <p:cNvPr id="61" name="Google Shape;61;p10"/>
          <p:cNvSpPr txBox="1"/>
          <p:nvPr>
            <p:ph type="title"/>
          </p:nvPr>
        </p:nvSpPr>
        <p:spPr>
          <a:xfrm>
            <a:off x="311700" y="593367"/>
            <a:ext cx="8520600" cy="76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3" name="Google Shape;6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1" name="Google Shape;11;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12" name="Google Shape;12;p1"/>
          <p:cNvSpPr/>
          <p:nvPr/>
        </p:nvSpPr>
        <p:spPr>
          <a:xfrm>
            <a:off x="0" y="0"/>
            <a:ext cx="4572000" cy="3048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Open Sans"/>
                <a:ea typeface="Open Sans"/>
                <a:cs typeface="Open Sans"/>
                <a:sym typeface="Open Sans"/>
              </a:rPr>
              <a:t>Data Structures and Algorithm</a:t>
            </a:r>
            <a:endParaRPr sz="1100">
              <a:solidFill>
                <a:srgbClr val="FFFFFF"/>
              </a:solidFill>
              <a:latin typeface="Open Sans"/>
              <a:ea typeface="Open Sans"/>
              <a:cs typeface="Open Sans"/>
              <a:sym typeface="Open Sans"/>
            </a:endParaRPr>
          </a:p>
        </p:txBody>
      </p:sp>
      <p:sp>
        <p:nvSpPr>
          <p:cNvPr id="13" name="Google Shape;13;p1"/>
          <p:cNvSpPr/>
          <p:nvPr/>
        </p:nvSpPr>
        <p:spPr>
          <a:xfrm>
            <a:off x="4572000" y="0"/>
            <a:ext cx="4572000" cy="30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rgbClr val="005EF6"/>
                </a:solidFill>
              </a:rPr>
              <a:t>Graph Structures and Minimum Spanning Trees</a:t>
            </a:r>
            <a:endParaRPr sz="1100">
              <a:solidFill>
                <a:srgbClr val="005EF6"/>
              </a:solidFill>
            </a:endParaRPr>
          </a:p>
        </p:txBody>
      </p:sp>
      <p:sp>
        <p:nvSpPr>
          <p:cNvPr id="14" name="Google Shape;14;p1"/>
          <p:cNvSpPr/>
          <p:nvPr/>
        </p:nvSpPr>
        <p:spPr>
          <a:xfrm>
            <a:off x="0" y="6629400"/>
            <a:ext cx="3048000" cy="228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048000" y="6629400"/>
            <a:ext cx="3048000" cy="228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6096000" y="6629400"/>
            <a:ext cx="3048000" cy="228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txBox="1"/>
          <p:nvPr>
            <p:ph idx="12" type="sldNum"/>
          </p:nvPr>
        </p:nvSpPr>
        <p:spPr>
          <a:xfrm>
            <a:off x="8671500" y="6638100"/>
            <a:ext cx="472500" cy="219900"/>
          </a:xfrm>
          <a:prstGeom prst="rect">
            <a:avLst/>
          </a:prstGeom>
          <a:noFill/>
          <a:ln>
            <a:noFill/>
          </a:ln>
        </p:spPr>
        <p:txBody>
          <a:bodyPr anchorCtr="0" anchor="ctr" bIns="91425" lIns="91425" spcFirstLastPara="1" rIns="91425" wrap="square" tIns="91425">
            <a:noAutofit/>
          </a:bodyPr>
          <a:lstStyle>
            <a:lvl1pPr lvl="0" algn="ctr">
              <a:buNone/>
              <a:defRPr sz="1100">
                <a:solidFill>
                  <a:srgbClr val="005EF6"/>
                </a:solidFill>
                <a:latin typeface="Open Sans"/>
                <a:ea typeface="Open Sans"/>
                <a:cs typeface="Open Sans"/>
                <a:sym typeface="Open Sans"/>
              </a:defRPr>
            </a:lvl1pPr>
            <a:lvl2pPr lvl="1" algn="ctr">
              <a:buNone/>
              <a:defRPr sz="1100">
                <a:solidFill>
                  <a:srgbClr val="005EF6"/>
                </a:solidFill>
                <a:latin typeface="Open Sans"/>
                <a:ea typeface="Open Sans"/>
                <a:cs typeface="Open Sans"/>
                <a:sym typeface="Open Sans"/>
              </a:defRPr>
            </a:lvl2pPr>
            <a:lvl3pPr lvl="2" algn="ctr">
              <a:buNone/>
              <a:defRPr sz="1100">
                <a:solidFill>
                  <a:srgbClr val="005EF6"/>
                </a:solidFill>
                <a:latin typeface="Open Sans"/>
                <a:ea typeface="Open Sans"/>
                <a:cs typeface="Open Sans"/>
                <a:sym typeface="Open Sans"/>
              </a:defRPr>
            </a:lvl3pPr>
            <a:lvl4pPr lvl="3" algn="ctr">
              <a:buNone/>
              <a:defRPr sz="1100">
                <a:solidFill>
                  <a:srgbClr val="005EF6"/>
                </a:solidFill>
                <a:latin typeface="Open Sans"/>
                <a:ea typeface="Open Sans"/>
                <a:cs typeface="Open Sans"/>
                <a:sym typeface="Open Sans"/>
              </a:defRPr>
            </a:lvl4pPr>
            <a:lvl5pPr lvl="4" algn="ctr">
              <a:buNone/>
              <a:defRPr sz="1100">
                <a:solidFill>
                  <a:srgbClr val="005EF6"/>
                </a:solidFill>
                <a:latin typeface="Open Sans"/>
                <a:ea typeface="Open Sans"/>
                <a:cs typeface="Open Sans"/>
                <a:sym typeface="Open Sans"/>
              </a:defRPr>
            </a:lvl5pPr>
            <a:lvl6pPr lvl="5" algn="ctr">
              <a:buNone/>
              <a:defRPr sz="1100">
                <a:solidFill>
                  <a:srgbClr val="005EF6"/>
                </a:solidFill>
                <a:latin typeface="Open Sans"/>
                <a:ea typeface="Open Sans"/>
                <a:cs typeface="Open Sans"/>
                <a:sym typeface="Open Sans"/>
              </a:defRPr>
            </a:lvl6pPr>
            <a:lvl7pPr lvl="6" algn="ctr">
              <a:buNone/>
              <a:defRPr sz="1100">
                <a:solidFill>
                  <a:srgbClr val="005EF6"/>
                </a:solidFill>
                <a:latin typeface="Open Sans"/>
                <a:ea typeface="Open Sans"/>
                <a:cs typeface="Open Sans"/>
                <a:sym typeface="Open Sans"/>
              </a:defRPr>
            </a:lvl7pPr>
            <a:lvl8pPr lvl="7" algn="ctr">
              <a:buNone/>
              <a:defRPr sz="1100">
                <a:solidFill>
                  <a:srgbClr val="005EF6"/>
                </a:solidFill>
                <a:latin typeface="Open Sans"/>
                <a:ea typeface="Open Sans"/>
                <a:cs typeface="Open Sans"/>
                <a:sym typeface="Open Sans"/>
              </a:defRPr>
            </a:lvl8pPr>
            <a:lvl9pPr lvl="8"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
        <p:nvSpPr>
          <p:cNvPr id="18" name="Google Shape;18;p1"/>
          <p:cNvSpPr txBox="1"/>
          <p:nvPr/>
        </p:nvSpPr>
        <p:spPr>
          <a:xfrm>
            <a:off x="6172200" y="6629400"/>
            <a:ext cx="25908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005EF6"/>
              </a:solidFill>
              <a:latin typeface="Open Sans"/>
              <a:ea typeface="Open Sans"/>
              <a:cs typeface="Open Sans"/>
              <a:sym typeface="Open Sans"/>
            </a:endParaRPr>
          </a:p>
        </p:txBody>
      </p:sp>
      <p:sp>
        <p:nvSpPr>
          <p:cNvPr id="19" name="Google Shape;19;p1"/>
          <p:cNvSpPr txBox="1"/>
          <p:nvPr/>
        </p:nvSpPr>
        <p:spPr>
          <a:xfrm>
            <a:off x="3048000" y="6629400"/>
            <a:ext cx="3048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20" name="Google Shape;20;p1"/>
          <p:cNvSpPr txBox="1"/>
          <p:nvPr/>
        </p:nvSpPr>
        <p:spPr>
          <a:xfrm>
            <a:off x="0" y="6629400"/>
            <a:ext cx="3048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21" name="Google Shape;21;p1"/>
          <p:cNvPicPr preferRelativeResize="0"/>
          <p:nvPr/>
        </p:nvPicPr>
        <p:blipFill>
          <a:blip r:embed="rId1">
            <a:alphaModFix/>
          </a:blip>
          <a:stretch>
            <a:fillRect/>
          </a:stretch>
        </p:blipFill>
        <p:spPr>
          <a:xfrm>
            <a:off x="8555975" y="5946400"/>
            <a:ext cx="545300" cy="54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76" name="Shape 76"/>
        <p:cNvGrpSpPr/>
        <p:nvPr/>
      </p:nvGrpSpPr>
      <p:grpSpPr>
        <a:xfrm>
          <a:off x="0" y="0"/>
          <a:ext cx="0" cy="0"/>
          <a:chOff x="0" y="0"/>
          <a:chExt cx="0" cy="0"/>
        </a:xfrm>
      </p:grpSpPr>
      <p:sp>
        <p:nvSpPr>
          <p:cNvPr id="77" name="Google Shape;77;p1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8" name="Google Shape;78;p14"/>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rtl="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rtl="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rtl="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79" name="Google Shape;79;p14"/>
          <p:cNvSpPr/>
          <p:nvPr/>
        </p:nvSpPr>
        <p:spPr>
          <a:xfrm>
            <a:off x="0" y="0"/>
            <a:ext cx="4572000" cy="3048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Open Sans"/>
                <a:ea typeface="Open Sans"/>
                <a:cs typeface="Open Sans"/>
                <a:sym typeface="Open Sans"/>
              </a:rPr>
              <a:t>Data Structures and Algorithm</a:t>
            </a:r>
            <a:endParaRPr sz="1100">
              <a:solidFill>
                <a:srgbClr val="FFFFFF"/>
              </a:solidFill>
              <a:latin typeface="Open Sans"/>
              <a:ea typeface="Open Sans"/>
              <a:cs typeface="Open Sans"/>
              <a:sym typeface="Open Sans"/>
            </a:endParaRPr>
          </a:p>
        </p:txBody>
      </p:sp>
      <p:sp>
        <p:nvSpPr>
          <p:cNvPr id="80" name="Google Shape;80;p14"/>
          <p:cNvSpPr/>
          <p:nvPr/>
        </p:nvSpPr>
        <p:spPr>
          <a:xfrm>
            <a:off x="4572000" y="0"/>
            <a:ext cx="4572000" cy="30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solidFill>
                  <a:srgbClr val="005EF6"/>
                </a:solidFill>
              </a:rPr>
              <a:t>Algorithm Analysis</a:t>
            </a:r>
            <a:endParaRPr sz="1100">
              <a:solidFill>
                <a:srgbClr val="005EF6"/>
              </a:solidFill>
            </a:endParaRPr>
          </a:p>
        </p:txBody>
      </p:sp>
      <p:sp>
        <p:nvSpPr>
          <p:cNvPr id="81" name="Google Shape;81;p14"/>
          <p:cNvSpPr/>
          <p:nvPr/>
        </p:nvSpPr>
        <p:spPr>
          <a:xfrm>
            <a:off x="0" y="6629400"/>
            <a:ext cx="3048000" cy="228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048000" y="6629400"/>
            <a:ext cx="3048000" cy="228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6096000" y="6629400"/>
            <a:ext cx="3048000" cy="228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ph idx="12" type="sldNum"/>
          </p:nvPr>
        </p:nvSpPr>
        <p:spPr>
          <a:xfrm>
            <a:off x="8671500" y="6638100"/>
            <a:ext cx="472500" cy="219900"/>
          </a:xfrm>
          <a:prstGeom prst="rect">
            <a:avLst/>
          </a:prstGeom>
          <a:noFill/>
          <a:ln>
            <a:noFill/>
          </a:ln>
        </p:spPr>
        <p:txBody>
          <a:bodyPr anchorCtr="0" anchor="ctr" bIns="91425" lIns="91425" spcFirstLastPara="1" rIns="91425" wrap="square" tIns="91425">
            <a:noAutofit/>
          </a:bodyPr>
          <a:lstStyle>
            <a:lvl1pPr lvl="0" rtl="0" algn="ctr">
              <a:buNone/>
              <a:defRPr sz="1100">
                <a:solidFill>
                  <a:srgbClr val="005EF6"/>
                </a:solidFill>
                <a:latin typeface="Open Sans"/>
                <a:ea typeface="Open Sans"/>
                <a:cs typeface="Open Sans"/>
                <a:sym typeface="Open Sans"/>
              </a:defRPr>
            </a:lvl1pPr>
            <a:lvl2pPr lvl="1" rtl="0" algn="ctr">
              <a:buNone/>
              <a:defRPr sz="1100">
                <a:solidFill>
                  <a:srgbClr val="005EF6"/>
                </a:solidFill>
                <a:latin typeface="Open Sans"/>
                <a:ea typeface="Open Sans"/>
                <a:cs typeface="Open Sans"/>
                <a:sym typeface="Open Sans"/>
              </a:defRPr>
            </a:lvl2pPr>
            <a:lvl3pPr lvl="2" rtl="0" algn="ctr">
              <a:buNone/>
              <a:defRPr sz="1100">
                <a:solidFill>
                  <a:srgbClr val="005EF6"/>
                </a:solidFill>
                <a:latin typeface="Open Sans"/>
                <a:ea typeface="Open Sans"/>
                <a:cs typeface="Open Sans"/>
                <a:sym typeface="Open Sans"/>
              </a:defRPr>
            </a:lvl3pPr>
            <a:lvl4pPr lvl="3" rtl="0" algn="ctr">
              <a:buNone/>
              <a:defRPr sz="1100">
                <a:solidFill>
                  <a:srgbClr val="005EF6"/>
                </a:solidFill>
                <a:latin typeface="Open Sans"/>
                <a:ea typeface="Open Sans"/>
                <a:cs typeface="Open Sans"/>
                <a:sym typeface="Open Sans"/>
              </a:defRPr>
            </a:lvl4pPr>
            <a:lvl5pPr lvl="4" rtl="0" algn="ctr">
              <a:buNone/>
              <a:defRPr sz="1100">
                <a:solidFill>
                  <a:srgbClr val="005EF6"/>
                </a:solidFill>
                <a:latin typeface="Open Sans"/>
                <a:ea typeface="Open Sans"/>
                <a:cs typeface="Open Sans"/>
                <a:sym typeface="Open Sans"/>
              </a:defRPr>
            </a:lvl5pPr>
            <a:lvl6pPr lvl="5" rtl="0" algn="ctr">
              <a:buNone/>
              <a:defRPr sz="1100">
                <a:solidFill>
                  <a:srgbClr val="005EF6"/>
                </a:solidFill>
                <a:latin typeface="Open Sans"/>
                <a:ea typeface="Open Sans"/>
                <a:cs typeface="Open Sans"/>
                <a:sym typeface="Open Sans"/>
              </a:defRPr>
            </a:lvl6pPr>
            <a:lvl7pPr lvl="6" rtl="0" algn="ctr">
              <a:buNone/>
              <a:defRPr sz="1100">
                <a:solidFill>
                  <a:srgbClr val="005EF6"/>
                </a:solidFill>
                <a:latin typeface="Open Sans"/>
                <a:ea typeface="Open Sans"/>
                <a:cs typeface="Open Sans"/>
                <a:sym typeface="Open Sans"/>
              </a:defRPr>
            </a:lvl7pPr>
            <a:lvl8pPr lvl="7" rtl="0" algn="ctr">
              <a:buNone/>
              <a:defRPr sz="1100">
                <a:solidFill>
                  <a:srgbClr val="005EF6"/>
                </a:solidFill>
                <a:latin typeface="Open Sans"/>
                <a:ea typeface="Open Sans"/>
                <a:cs typeface="Open Sans"/>
                <a:sym typeface="Open Sans"/>
              </a:defRPr>
            </a:lvl8pPr>
            <a:lvl9pPr lvl="8" rtl="0"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US"/>
              <a:t>‹#›</a:t>
            </a:fld>
            <a:endParaRPr/>
          </a:p>
        </p:txBody>
      </p:sp>
      <p:sp>
        <p:nvSpPr>
          <p:cNvPr id="85" name="Google Shape;85;p14"/>
          <p:cNvSpPr txBox="1"/>
          <p:nvPr/>
        </p:nvSpPr>
        <p:spPr>
          <a:xfrm>
            <a:off x="6172200" y="6629400"/>
            <a:ext cx="25908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05EF6"/>
                </a:solidFill>
                <a:latin typeface="Open Sans"/>
                <a:ea typeface="Open Sans"/>
                <a:cs typeface="Open Sans"/>
                <a:sym typeface="Open Sans"/>
              </a:rPr>
              <a:t>July 22, 2019</a:t>
            </a:r>
            <a:endParaRPr sz="1100">
              <a:solidFill>
                <a:srgbClr val="005EF6"/>
              </a:solidFill>
              <a:latin typeface="Open Sans"/>
              <a:ea typeface="Open Sans"/>
              <a:cs typeface="Open Sans"/>
              <a:sym typeface="Open Sans"/>
            </a:endParaRPr>
          </a:p>
        </p:txBody>
      </p:sp>
      <p:sp>
        <p:nvSpPr>
          <p:cNvPr id="86" name="Google Shape;86;p14"/>
          <p:cNvSpPr txBox="1"/>
          <p:nvPr/>
        </p:nvSpPr>
        <p:spPr>
          <a:xfrm>
            <a:off x="3048000" y="6629400"/>
            <a:ext cx="3048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87" name="Google Shape;87;p14"/>
          <p:cNvSpPr txBox="1"/>
          <p:nvPr/>
        </p:nvSpPr>
        <p:spPr>
          <a:xfrm>
            <a:off x="0" y="6629400"/>
            <a:ext cx="3048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88" name="Google Shape;88;p14"/>
          <p:cNvPicPr preferRelativeResize="0"/>
          <p:nvPr/>
        </p:nvPicPr>
        <p:blipFill>
          <a:blip r:embed="rId1">
            <a:alphaModFix/>
          </a:blip>
          <a:stretch>
            <a:fillRect/>
          </a:stretch>
        </p:blipFill>
        <p:spPr>
          <a:xfrm>
            <a:off x="8555975" y="5946400"/>
            <a:ext cx="545300" cy="545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ece.uwaterloo.ca/~dwharder/aa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ctrTitle"/>
          </p:nvPr>
        </p:nvSpPr>
        <p:spPr>
          <a:xfrm>
            <a:off x="685800" y="1066800"/>
            <a:ext cx="7772400" cy="14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Graph Structures and Minimum Spanning Trees</a:t>
            </a:r>
            <a:endParaRPr/>
          </a:p>
        </p:txBody>
      </p:sp>
      <p:sp>
        <p:nvSpPr>
          <p:cNvPr id="133" name="Google Shape;133;p23"/>
          <p:cNvSpPr txBox="1"/>
          <p:nvPr>
            <p:ph idx="1" type="subTitle"/>
          </p:nvPr>
        </p:nvSpPr>
        <p:spPr>
          <a:xfrm>
            <a:off x="1905000" y="2895600"/>
            <a:ext cx="5334000" cy="10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Chaklam Silpasuwanchai</a:t>
            </a:r>
            <a:endParaRPr/>
          </a:p>
        </p:txBody>
      </p:sp>
      <p:sp>
        <p:nvSpPr>
          <p:cNvPr id="134" name="Google Shape;134;p2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980000"/>
                </a:solidFill>
              </a:rPr>
              <a:t>‹#›</a:t>
            </a:fld>
            <a:endParaRPr>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Embedded</a:t>
            </a:r>
            <a:r>
              <a:rPr lang="en-US" sz="3300">
                <a:solidFill>
                  <a:srgbClr val="0000FF"/>
                </a:solidFill>
              </a:rPr>
              <a:t> vs. Topological Graphs</a:t>
            </a:r>
            <a:endParaRPr>
              <a:solidFill>
                <a:srgbClr val="0000FF"/>
              </a:solidFill>
            </a:endParaRPr>
          </a:p>
        </p:txBody>
      </p:sp>
      <p:sp>
        <p:nvSpPr>
          <p:cNvPr id="210" name="Google Shape;210;p32"/>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Embedded - assigned geometric positions</a:t>
            </a:r>
            <a:endParaRPr sz="3000">
              <a:solidFill>
                <a:schemeClr val="dk1"/>
              </a:solidFill>
            </a:endParaRPr>
          </a:p>
        </p:txBody>
      </p:sp>
      <p:sp>
        <p:nvSpPr>
          <p:cNvPr id="211" name="Google Shape;211;p3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12" name="Google Shape;212;p32"/>
          <p:cNvPicPr preferRelativeResize="0"/>
          <p:nvPr/>
        </p:nvPicPr>
        <p:blipFill>
          <a:blip r:embed="rId3">
            <a:alphaModFix/>
          </a:blip>
          <a:stretch>
            <a:fillRect/>
          </a:stretch>
        </p:blipFill>
        <p:spPr>
          <a:xfrm>
            <a:off x="57150" y="2467600"/>
            <a:ext cx="9029700" cy="340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List</a:t>
            </a:r>
            <a:endParaRPr sz="3300">
              <a:solidFill>
                <a:srgbClr val="0000FF"/>
              </a:solidFill>
            </a:endParaRPr>
          </a:p>
        </p:txBody>
      </p:sp>
      <p:sp>
        <p:nvSpPr>
          <p:cNvPr id="219" name="Google Shape;219;p3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20" name="Google Shape;220;p33"/>
          <p:cNvPicPr preferRelativeResize="0"/>
          <p:nvPr/>
        </p:nvPicPr>
        <p:blipFill>
          <a:blip r:embed="rId3">
            <a:alphaModFix/>
          </a:blip>
          <a:stretch>
            <a:fillRect/>
          </a:stretch>
        </p:blipFill>
        <p:spPr>
          <a:xfrm>
            <a:off x="152400" y="1832917"/>
            <a:ext cx="8839199" cy="4158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List</a:t>
            </a:r>
            <a:endParaRPr sz="3300">
              <a:solidFill>
                <a:srgbClr val="0000FF"/>
              </a:solidFill>
            </a:endParaRPr>
          </a:p>
        </p:txBody>
      </p:sp>
      <p:sp>
        <p:nvSpPr>
          <p:cNvPr id="227" name="Google Shape;227;p3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28" name="Google Shape;228;p34"/>
          <p:cNvPicPr preferRelativeResize="0"/>
          <p:nvPr/>
        </p:nvPicPr>
        <p:blipFill rotWithShape="1">
          <a:blip r:embed="rId3">
            <a:alphaModFix/>
          </a:blip>
          <a:srcRect b="0" l="59136" r="0" t="0"/>
          <a:stretch/>
        </p:blipFill>
        <p:spPr>
          <a:xfrm>
            <a:off x="260825" y="2255125"/>
            <a:ext cx="3611925" cy="3392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Matrix</a:t>
            </a:r>
            <a:endParaRPr sz="3400">
              <a:solidFill>
                <a:srgbClr val="0000FF"/>
              </a:solidFill>
            </a:endParaRPr>
          </a:p>
        </p:txBody>
      </p:sp>
      <p:sp>
        <p:nvSpPr>
          <p:cNvPr id="235" name="Google Shape;235;p3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36" name="Google Shape;236;p35"/>
          <p:cNvPicPr preferRelativeResize="0"/>
          <p:nvPr/>
        </p:nvPicPr>
        <p:blipFill>
          <a:blip r:embed="rId3">
            <a:alphaModFix/>
          </a:blip>
          <a:stretch>
            <a:fillRect/>
          </a:stretch>
        </p:blipFill>
        <p:spPr>
          <a:xfrm>
            <a:off x="152400" y="2341467"/>
            <a:ext cx="8839200" cy="33926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Matrix</a:t>
            </a:r>
            <a:endParaRPr>
              <a:solidFill>
                <a:srgbClr val="0000FF"/>
              </a:solidFill>
            </a:endParaRPr>
          </a:p>
        </p:txBody>
      </p:sp>
      <p:sp>
        <p:nvSpPr>
          <p:cNvPr id="243" name="Google Shape;243;p3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44" name="Google Shape;244;p36"/>
          <p:cNvPicPr preferRelativeResize="0"/>
          <p:nvPr/>
        </p:nvPicPr>
        <p:blipFill>
          <a:blip r:embed="rId3">
            <a:alphaModFix/>
          </a:blip>
          <a:stretch>
            <a:fillRect/>
          </a:stretch>
        </p:blipFill>
        <p:spPr>
          <a:xfrm>
            <a:off x="152400" y="2270429"/>
            <a:ext cx="8839200" cy="33926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Matrix</a:t>
            </a:r>
            <a:endParaRPr sz="3300">
              <a:solidFill>
                <a:srgbClr val="0000FF"/>
              </a:solidFill>
            </a:endParaRPr>
          </a:p>
        </p:txBody>
      </p:sp>
      <p:sp>
        <p:nvSpPr>
          <p:cNvPr id="251" name="Google Shape;251;p3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52" name="Google Shape;252;p37"/>
          <p:cNvPicPr preferRelativeResize="0"/>
          <p:nvPr/>
        </p:nvPicPr>
        <p:blipFill rotWithShape="1">
          <a:blip r:embed="rId3">
            <a:alphaModFix/>
          </a:blip>
          <a:srcRect b="0" l="0" r="66780" t="0"/>
          <a:stretch/>
        </p:blipFill>
        <p:spPr>
          <a:xfrm>
            <a:off x="317200" y="1480775"/>
            <a:ext cx="2768226" cy="226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List</a:t>
            </a:r>
            <a:endParaRPr sz="3300">
              <a:solidFill>
                <a:srgbClr val="0000FF"/>
              </a:solidFill>
            </a:endParaRPr>
          </a:p>
        </p:txBody>
      </p:sp>
      <p:sp>
        <p:nvSpPr>
          <p:cNvPr id="259" name="Google Shape;259;p3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0" name="Google Shape;260;p38"/>
          <p:cNvSpPr txBox="1"/>
          <p:nvPr>
            <p:ph idx="1" type="body"/>
          </p:nvPr>
        </p:nvSpPr>
        <p:spPr>
          <a:xfrm>
            <a:off x="228600" y="1295400"/>
            <a:ext cx="8763000" cy="51333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480"/>
              </a:spcBef>
              <a:spcAft>
                <a:spcPts val="0"/>
              </a:spcAft>
              <a:buNone/>
            </a:pPr>
            <a:r>
              <a:t/>
            </a:r>
            <a:endParaRPr sz="2000"/>
          </a:p>
          <a:p>
            <a:pPr indent="-355600" lvl="0" marL="457200" rtl="0" algn="l">
              <a:lnSpc>
                <a:spcPct val="100000"/>
              </a:lnSpc>
              <a:spcBef>
                <a:spcPts val="600"/>
              </a:spcBef>
              <a:spcAft>
                <a:spcPts val="0"/>
              </a:spcAft>
              <a:buSzPts val="2000"/>
              <a:buChar char="●"/>
            </a:pPr>
            <a:r>
              <a:rPr lang="en-US" sz="2000"/>
              <a:t>The </a:t>
            </a:r>
            <a:r>
              <a:rPr b="1" i="1" lang="en-US" sz="2000"/>
              <a:t>adjacency-list representation </a:t>
            </a:r>
            <a:r>
              <a:rPr lang="en-US" sz="2000"/>
              <a:t>of a graph G = (V, E) consists of an array </a:t>
            </a:r>
            <a:r>
              <a:rPr i="1" lang="en-US" sz="2000"/>
              <a:t>Adj </a:t>
            </a:r>
            <a:r>
              <a:rPr lang="en-US" sz="2000"/>
              <a:t>of |V| lists, one for each vertex in V. For each u ∈  V, the adjacency list </a:t>
            </a:r>
            <a:r>
              <a:rPr i="1" lang="en-US" sz="2000"/>
              <a:t>Adj</a:t>
            </a:r>
            <a:r>
              <a:rPr lang="en-US" sz="2000"/>
              <a:t>[u] contains all the vertices v such that there is an edge (u, v) ∈ E. That is, </a:t>
            </a:r>
            <a:r>
              <a:rPr i="1" lang="en-US" sz="2000"/>
              <a:t>Adj</a:t>
            </a:r>
            <a:r>
              <a:rPr lang="en-US" sz="2000"/>
              <a:t>[u] consists of all the vertices adjacent to u in G. </a:t>
            </a:r>
            <a:endParaRPr sz="2000"/>
          </a:p>
          <a:p>
            <a:pPr indent="-355600" lvl="0" marL="457200" rtl="0" algn="l">
              <a:lnSpc>
                <a:spcPct val="100000"/>
              </a:lnSpc>
              <a:spcBef>
                <a:spcPts val="0"/>
              </a:spcBef>
              <a:spcAft>
                <a:spcPts val="0"/>
              </a:spcAft>
              <a:buSzPts val="2000"/>
              <a:buChar char="●"/>
            </a:pPr>
            <a:r>
              <a:rPr lang="en-US" sz="2000"/>
              <a:t>If G is a directed graph, the sum of the lengths of all the adjacency lists is |E|.  If G is an undirected graph, the sum will be 2 |E|.</a:t>
            </a:r>
            <a:endParaRPr sz="2000"/>
          </a:p>
          <a:p>
            <a:pPr indent="-355600" lvl="0" marL="457200" rtl="0" algn="l">
              <a:lnSpc>
                <a:spcPct val="100000"/>
              </a:lnSpc>
              <a:spcBef>
                <a:spcPts val="0"/>
              </a:spcBef>
              <a:spcAft>
                <a:spcPts val="0"/>
              </a:spcAft>
              <a:buClr>
                <a:srgbClr val="242729"/>
              </a:buClr>
              <a:buSzPts val="2000"/>
              <a:buChar char="●"/>
            </a:pPr>
            <a:r>
              <a:rPr lang="en-US" sz="2000"/>
              <a:t>Adjacency lists use memory in proportion to the number edges, O(V+E), which works well for </a:t>
            </a:r>
            <a:r>
              <a:rPr b="1" lang="en-US" sz="2000" u="sng"/>
              <a:t>sparse</a:t>
            </a:r>
            <a:r>
              <a:rPr lang="en-US" sz="2000"/>
              <a:t> graphs where |E| is much less than |V|</a:t>
            </a:r>
            <a:r>
              <a:rPr baseline="30000" lang="en-US" sz="2000"/>
              <a:t>2</a:t>
            </a:r>
            <a:endParaRPr sz="2000"/>
          </a:p>
          <a:p>
            <a:pPr indent="-355600" lvl="0" marL="457200" rtl="0" algn="l">
              <a:lnSpc>
                <a:spcPct val="100000"/>
              </a:lnSpc>
              <a:spcBef>
                <a:spcPts val="0"/>
              </a:spcBef>
              <a:spcAft>
                <a:spcPts val="0"/>
              </a:spcAft>
              <a:buClr>
                <a:srgbClr val="242729"/>
              </a:buClr>
              <a:buSzPts val="2000"/>
              <a:buChar char="●"/>
            </a:pPr>
            <a:r>
              <a:rPr lang="en-US" sz="2000"/>
              <a:t>It is fast to iterate over all edges, but finding the presence or absence specific edge is slightly slower than with the matrix  (takes O(n))</a:t>
            </a:r>
            <a:endParaRPr sz="2000"/>
          </a:p>
          <a:p>
            <a:pPr indent="-355600" lvl="0" marL="457200" rtl="0" algn="l">
              <a:lnSpc>
                <a:spcPct val="100000"/>
              </a:lnSpc>
              <a:spcBef>
                <a:spcPts val="0"/>
              </a:spcBef>
              <a:spcAft>
                <a:spcPts val="0"/>
              </a:spcAft>
              <a:buSzPts val="2000"/>
              <a:buChar char="●"/>
            </a:pPr>
            <a:r>
              <a:rPr lang="en-US" sz="2000"/>
              <a:t>Not so good for unweighted graphs, as each entry takes more than at least two bits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100">
                <a:solidFill>
                  <a:srgbClr val="0000FF"/>
                </a:solidFill>
              </a:rPr>
              <a:t>Data Structures for Graphs:  Adjacency Matrix</a:t>
            </a:r>
            <a:endParaRPr sz="3300">
              <a:solidFill>
                <a:srgbClr val="0000FF"/>
              </a:solidFill>
            </a:endParaRPr>
          </a:p>
        </p:txBody>
      </p:sp>
      <p:sp>
        <p:nvSpPr>
          <p:cNvPr id="267" name="Google Shape;267;p3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
        <p:nvSpPr>
          <p:cNvPr id="268" name="Google Shape;268;p39"/>
          <p:cNvSpPr txBox="1"/>
          <p:nvPr/>
        </p:nvSpPr>
        <p:spPr>
          <a:xfrm>
            <a:off x="416100" y="1508525"/>
            <a:ext cx="8353200" cy="4618500"/>
          </a:xfrm>
          <a:prstGeom prst="rect">
            <a:avLst/>
          </a:prstGeom>
          <a:noFill/>
          <a:ln>
            <a:noFill/>
          </a:ln>
        </p:spPr>
        <p:txBody>
          <a:bodyPr anchorCtr="0" anchor="ctr" bIns="91425" lIns="91425" spcFirstLastPara="1" rIns="91425" wrap="square" tIns="91425">
            <a:noAutofit/>
          </a:bodyPr>
          <a:lstStyle/>
          <a:p>
            <a:pPr indent="-400050" lvl="0" marL="457200" rtl="0" algn="l">
              <a:lnSpc>
                <a:spcPct val="115000"/>
              </a:lnSpc>
              <a:spcBef>
                <a:spcPts val="0"/>
              </a:spcBef>
              <a:spcAft>
                <a:spcPts val="0"/>
              </a:spcAft>
              <a:buClr>
                <a:srgbClr val="242729"/>
              </a:buClr>
              <a:buSzPts val="2700"/>
              <a:buFont typeface="Open Sans"/>
              <a:buChar char="●"/>
            </a:pPr>
            <a:r>
              <a:rPr lang="en-US" sz="2700">
                <a:solidFill>
                  <a:srgbClr val="242729"/>
                </a:solidFill>
                <a:latin typeface="Open Sans"/>
                <a:ea typeface="Open Sans"/>
                <a:cs typeface="Open Sans"/>
                <a:sym typeface="Open Sans"/>
              </a:rPr>
              <a:t>An adjacency matrix uses O(V*V) memory. </a:t>
            </a:r>
            <a:endParaRPr sz="2700">
              <a:solidFill>
                <a:srgbClr val="242729"/>
              </a:solidFill>
              <a:latin typeface="Open Sans"/>
              <a:ea typeface="Open Sans"/>
              <a:cs typeface="Open Sans"/>
              <a:sym typeface="Open Sans"/>
            </a:endParaRPr>
          </a:p>
          <a:p>
            <a:pPr indent="-400050" lvl="0" marL="457200" rtl="0" algn="l">
              <a:lnSpc>
                <a:spcPct val="115000"/>
              </a:lnSpc>
              <a:spcBef>
                <a:spcPts val="0"/>
              </a:spcBef>
              <a:spcAft>
                <a:spcPts val="0"/>
              </a:spcAft>
              <a:buClr>
                <a:srgbClr val="242729"/>
              </a:buClr>
              <a:buSzPts val="2700"/>
              <a:buChar char="●"/>
            </a:pPr>
            <a:r>
              <a:rPr lang="en-US" sz="2700">
                <a:solidFill>
                  <a:srgbClr val="242729"/>
                </a:solidFill>
                <a:latin typeface="Open Sans"/>
                <a:ea typeface="Open Sans"/>
                <a:cs typeface="Open Sans"/>
                <a:sym typeface="Open Sans"/>
              </a:rPr>
              <a:t>Adjacency matrix is preferred for </a:t>
            </a:r>
            <a:r>
              <a:rPr b="1" lang="en-US" sz="2700" u="sng">
                <a:solidFill>
                  <a:srgbClr val="242729"/>
                </a:solidFill>
                <a:latin typeface="Open Sans"/>
                <a:ea typeface="Open Sans"/>
                <a:cs typeface="Open Sans"/>
                <a:sym typeface="Open Sans"/>
              </a:rPr>
              <a:t>dense</a:t>
            </a:r>
            <a:r>
              <a:rPr lang="en-US" sz="2700">
                <a:solidFill>
                  <a:srgbClr val="242729"/>
                </a:solidFill>
                <a:latin typeface="Open Sans"/>
                <a:ea typeface="Open Sans"/>
                <a:cs typeface="Open Sans"/>
                <a:sym typeface="Open Sans"/>
              </a:rPr>
              <a:t> graph when |E| is close to |V|</a:t>
            </a:r>
            <a:r>
              <a:rPr baseline="30000" lang="en-US" sz="2700">
                <a:solidFill>
                  <a:srgbClr val="242729"/>
                </a:solidFill>
                <a:latin typeface="Open Sans"/>
                <a:ea typeface="Open Sans"/>
                <a:cs typeface="Open Sans"/>
                <a:sym typeface="Open Sans"/>
              </a:rPr>
              <a:t>2</a:t>
            </a:r>
            <a:r>
              <a:rPr lang="en-US" sz="2700">
                <a:solidFill>
                  <a:srgbClr val="242729"/>
                </a:solidFill>
                <a:latin typeface="Open Sans"/>
                <a:ea typeface="Open Sans"/>
                <a:cs typeface="Open Sans"/>
                <a:sym typeface="Open Sans"/>
              </a:rPr>
              <a:t> </a:t>
            </a:r>
            <a:endParaRPr sz="2700">
              <a:solidFill>
                <a:srgbClr val="242729"/>
              </a:solidFill>
              <a:latin typeface="Open Sans"/>
              <a:ea typeface="Open Sans"/>
              <a:cs typeface="Open Sans"/>
              <a:sym typeface="Open Sans"/>
            </a:endParaRPr>
          </a:p>
          <a:p>
            <a:pPr indent="-400050" lvl="0" marL="457200" rtl="0" algn="l">
              <a:lnSpc>
                <a:spcPct val="115000"/>
              </a:lnSpc>
              <a:spcBef>
                <a:spcPts val="0"/>
              </a:spcBef>
              <a:spcAft>
                <a:spcPts val="0"/>
              </a:spcAft>
              <a:buClr>
                <a:srgbClr val="242729"/>
              </a:buClr>
              <a:buSzPts val="2700"/>
              <a:buChar char="●"/>
            </a:pPr>
            <a:r>
              <a:rPr lang="en-US" sz="2700">
                <a:solidFill>
                  <a:srgbClr val="242729"/>
                </a:solidFill>
                <a:latin typeface="Open Sans"/>
                <a:ea typeface="Open Sans"/>
                <a:cs typeface="Open Sans"/>
                <a:sym typeface="Open Sans"/>
              </a:rPr>
              <a:t>Adjacency matrix is also preferred for </a:t>
            </a:r>
            <a:r>
              <a:rPr b="1" lang="en-US" sz="2700" u="sng">
                <a:solidFill>
                  <a:srgbClr val="242729"/>
                </a:solidFill>
                <a:latin typeface="Open Sans"/>
                <a:ea typeface="Open Sans"/>
                <a:cs typeface="Open Sans"/>
                <a:sym typeface="Open Sans"/>
              </a:rPr>
              <a:t>fast lookups </a:t>
            </a:r>
            <a:r>
              <a:rPr lang="en-US" sz="2700">
                <a:solidFill>
                  <a:srgbClr val="242729"/>
                </a:solidFill>
                <a:latin typeface="Open Sans"/>
                <a:ea typeface="Open Sans"/>
                <a:cs typeface="Open Sans"/>
                <a:sym typeface="Open Sans"/>
              </a:rPr>
              <a:t>to check for presence or absence of a specific edge with complexity of O(1)</a:t>
            </a:r>
            <a:endParaRPr sz="2700">
              <a:solidFill>
                <a:srgbClr val="242729"/>
              </a:solidFill>
              <a:latin typeface="Open Sans"/>
              <a:ea typeface="Open Sans"/>
              <a:cs typeface="Open Sans"/>
              <a:sym typeface="Open Sans"/>
            </a:endParaRPr>
          </a:p>
          <a:p>
            <a:pPr indent="-400050" lvl="0" marL="457200" rtl="0" algn="l">
              <a:lnSpc>
                <a:spcPct val="115000"/>
              </a:lnSpc>
              <a:spcBef>
                <a:spcPts val="0"/>
              </a:spcBef>
              <a:spcAft>
                <a:spcPts val="0"/>
              </a:spcAft>
              <a:buClr>
                <a:srgbClr val="242729"/>
              </a:buClr>
              <a:buSzPts val="2700"/>
              <a:buFont typeface="Open Sans"/>
              <a:buChar char="●"/>
            </a:pPr>
            <a:r>
              <a:rPr lang="en-US" sz="2700">
                <a:solidFill>
                  <a:srgbClr val="242729"/>
                </a:solidFill>
                <a:latin typeface="Open Sans"/>
                <a:ea typeface="Open Sans"/>
                <a:cs typeface="Open Sans"/>
                <a:sym typeface="Open Sans"/>
              </a:rPr>
              <a:t>However, Adjacency matrix is slow to iterate over all edges to build the matrix</a:t>
            </a:r>
            <a:endParaRPr sz="2700">
              <a:solidFill>
                <a:srgbClr val="242729"/>
              </a:solidFill>
              <a:latin typeface="Open Sans"/>
              <a:ea typeface="Open Sans"/>
              <a:cs typeface="Open Sans"/>
              <a:sym typeface="Open Sans"/>
            </a:endParaRPr>
          </a:p>
          <a:p>
            <a:pPr indent="-282575" lvl="0" marL="457200" rtl="0" algn="l">
              <a:lnSpc>
                <a:spcPct val="115000"/>
              </a:lnSpc>
              <a:spcBef>
                <a:spcPts val="0"/>
              </a:spcBef>
              <a:spcAft>
                <a:spcPts val="0"/>
              </a:spcAft>
              <a:buClr>
                <a:srgbClr val="242729"/>
              </a:buClr>
              <a:buSzPts val="850"/>
              <a:buFont typeface="Open Sans"/>
              <a:buChar char="●"/>
            </a:pPr>
            <a:r>
              <a:t/>
            </a:r>
            <a:endParaRPr sz="850">
              <a:solidFill>
                <a:srgbClr val="242729"/>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Graph Traversals</a:t>
            </a:r>
            <a:endParaRPr>
              <a:solidFill>
                <a:srgbClr val="0000FF"/>
              </a:solidFill>
            </a:endParaRPr>
          </a:p>
        </p:txBody>
      </p:sp>
      <p:sp>
        <p:nvSpPr>
          <p:cNvPr id="275" name="Google Shape;275;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Searching</a:t>
            </a:r>
            <a:endParaRPr>
              <a:solidFill>
                <a:srgbClr val="0000FF"/>
              </a:solidFill>
            </a:endParaRPr>
          </a:p>
        </p:txBody>
      </p:sp>
      <p:sp>
        <p:nvSpPr>
          <p:cNvPr id="282" name="Google Shape;282;p4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3" name="Google Shape;283;p41"/>
          <p:cNvSpPr txBox="1"/>
          <p:nvPr>
            <p:ph idx="1" type="body"/>
          </p:nvPr>
        </p:nvSpPr>
        <p:spPr>
          <a:xfrm>
            <a:off x="228600" y="1295400"/>
            <a:ext cx="8763000" cy="5056800"/>
          </a:xfrm>
          <a:prstGeom prst="rect">
            <a:avLst/>
          </a:prstGeom>
        </p:spPr>
        <p:txBody>
          <a:bodyPr anchorCtr="0" anchor="ctr"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US" sz="2400"/>
              <a:t>Traversals = </a:t>
            </a:r>
            <a:r>
              <a:rPr i="1" lang="en-US" sz="2400"/>
              <a:t>searches</a:t>
            </a:r>
            <a:endParaRPr sz="2400"/>
          </a:p>
          <a:p>
            <a:pPr indent="0" lvl="0" marL="0" rtl="0" algn="l">
              <a:lnSpc>
                <a:spcPct val="115000"/>
              </a:lnSpc>
              <a:spcBef>
                <a:spcPts val="500"/>
              </a:spcBef>
              <a:spcAft>
                <a:spcPts val="0"/>
              </a:spcAft>
              <a:buClr>
                <a:schemeClr val="dk1"/>
              </a:buClr>
              <a:buSzPts val="1100"/>
              <a:buFont typeface="Arial"/>
              <a:buNone/>
            </a:pPr>
            <a:r>
              <a:rPr lang="en-US" sz="2400"/>
              <a:t>Breadth-first or Depth-first search</a:t>
            </a:r>
            <a:endParaRPr sz="2400"/>
          </a:p>
          <a:p>
            <a:pPr indent="0" lvl="0" marL="0" rtl="0" algn="l">
              <a:lnSpc>
                <a:spcPct val="115000"/>
              </a:lnSpc>
              <a:spcBef>
                <a:spcPts val="400"/>
              </a:spcBef>
              <a:spcAft>
                <a:spcPts val="0"/>
              </a:spcAft>
              <a:buClr>
                <a:schemeClr val="dk1"/>
              </a:buClr>
              <a:buSzPts val="1100"/>
              <a:buFont typeface="Arial"/>
              <a:buNone/>
            </a:pPr>
            <a:r>
              <a:rPr lang="en-US" sz="2400"/>
              <a:t>– Breadth-first - queue; </a:t>
            </a:r>
            <a:endParaRPr sz="2400"/>
          </a:p>
          <a:p>
            <a:pPr indent="-381000" lvl="0" marL="914400" rtl="0" algn="l">
              <a:lnSpc>
                <a:spcPct val="115000"/>
              </a:lnSpc>
              <a:spcBef>
                <a:spcPts val="400"/>
              </a:spcBef>
              <a:spcAft>
                <a:spcPts val="0"/>
              </a:spcAft>
              <a:buSzPts val="2400"/>
              <a:buFont typeface="Open Sans"/>
              <a:buChar char="●"/>
            </a:pPr>
            <a:r>
              <a:rPr lang="en-US" sz="2400"/>
              <a:t>Bittorrent</a:t>
            </a:r>
            <a:endParaRPr sz="2400"/>
          </a:p>
          <a:p>
            <a:pPr indent="-381000" lvl="0" marL="914400" rtl="0" algn="l">
              <a:lnSpc>
                <a:spcPct val="115000"/>
              </a:lnSpc>
              <a:spcBef>
                <a:spcPts val="0"/>
              </a:spcBef>
              <a:spcAft>
                <a:spcPts val="0"/>
              </a:spcAft>
              <a:buSzPts val="2400"/>
              <a:buFont typeface="Open Sans"/>
              <a:buChar char="●"/>
            </a:pPr>
            <a:r>
              <a:rPr lang="en-US" sz="2400"/>
              <a:t>Crawlers</a:t>
            </a:r>
            <a:endParaRPr sz="2400"/>
          </a:p>
          <a:p>
            <a:pPr indent="-381000" lvl="0" marL="914400" rtl="0" algn="l">
              <a:lnSpc>
                <a:spcPct val="115000"/>
              </a:lnSpc>
              <a:spcBef>
                <a:spcPts val="0"/>
              </a:spcBef>
              <a:spcAft>
                <a:spcPts val="0"/>
              </a:spcAft>
              <a:buSzPts val="2400"/>
              <a:buFont typeface="Open Sans"/>
              <a:buChar char="●"/>
            </a:pPr>
            <a:r>
              <a:rPr lang="en-US" sz="2400"/>
              <a:t>Social Network</a:t>
            </a:r>
            <a:endParaRPr sz="2400"/>
          </a:p>
          <a:p>
            <a:pPr indent="0" lvl="0" marL="0" rtl="0" algn="l">
              <a:lnSpc>
                <a:spcPct val="115000"/>
              </a:lnSpc>
              <a:spcBef>
                <a:spcPts val="400"/>
              </a:spcBef>
              <a:spcAft>
                <a:spcPts val="0"/>
              </a:spcAft>
              <a:buClr>
                <a:schemeClr val="dk1"/>
              </a:buClr>
              <a:buSzPts val="1100"/>
              <a:buFont typeface="Arial"/>
              <a:buNone/>
            </a:pPr>
            <a:r>
              <a:rPr lang="en-US" sz="2400"/>
              <a:t>– Depth-first - stack</a:t>
            </a:r>
            <a:endParaRPr sz="2400"/>
          </a:p>
          <a:p>
            <a:pPr indent="-381000" lvl="0" marL="914400" rtl="0" algn="l">
              <a:lnSpc>
                <a:spcPct val="115000"/>
              </a:lnSpc>
              <a:spcBef>
                <a:spcPts val="400"/>
              </a:spcBef>
              <a:spcAft>
                <a:spcPts val="0"/>
              </a:spcAft>
              <a:buSzPts val="2400"/>
              <a:buFont typeface="Open Sans"/>
              <a:buChar char="●"/>
            </a:pPr>
            <a:r>
              <a:rPr lang="en-US" sz="2400"/>
              <a:t>best game path</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Readings</a:t>
            </a:r>
            <a:endParaRPr/>
          </a:p>
        </p:txBody>
      </p:sp>
      <p:sp>
        <p:nvSpPr>
          <p:cNvPr id="141" name="Google Shape;141;p24"/>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b="1" lang="en-US" sz="2400">
                <a:highlight>
                  <a:schemeClr val="lt1"/>
                </a:highlight>
              </a:rPr>
              <a:t>Chapter 22-23</a:t>
            </a:r>
            <a:r>
              <a:rPr lang="en-US" sz="2400">
                <a:highlight>
                  <a:schemeClr val="lt1"/>
                </a:highlight>
              </a:rPr>
              <a:t>, </a:t>
            </a:r>
            <a:r>
              <a:rPr b="1" lang="en-US" sz="2400">
                <a:highlight>
                  <a:schemeClr val="lt1"/>
                </a:highlight>
              </a:rPr>
              <a:t>Elementary Graph Algorithms, Minimum Spanning Trees,</a:t>
            </a:r>
            <a:r>
              <a:rPr lang="en-US" sz="2400">
                <a:highlight>
                  <a:schemeClr val="lt1"/>
                </a:highlight>
              </a:rPr>
              <a:t> Cormen et al. (2009).  </a:t>
            </a:r>
            <a:r>
              <a:rPr b="1" lang="en-US" sz="2400">
                <a:highlight>
                  <a:schemeClr val="lt1"/>
                </a:highlight>
              </a:rPr>
              <a:t>Introduction to Algorithms</a:t>
            </a:r>
            <a:r>
              <a:rPr lang="en-US" sz="2400">
                <a:highlight>
                  <a:schemeClr val="lt1"/>
                </a:highlight>
              </a:rPr>
              <a:t>, Third Edition (3rd ed.). The MIT Press.</a:t>
            </a:r>
            <a:endParaRPr sz="2400"/>
          </a:p>
          <a:p>
            <a:pPr indent="-381000" lvl="0" marL="457200" rtl="0" algn="l">
              <a:lnSpc>
                <a:spcPct val="90000"/>
              </a:lnSpc>
              <a:spcBef>
                <a:spcPts val="0"/>
              </a:spcBef>
              <a:spcAft>
                <a:spcPts val="0"/>
              </a:spcAft>
              <a:buClr>
                <a:srgbClr val="000000"/>
              </a:buClr>
              <a:buSzPts val="2400"/>
              <a:buChar char="●"/>
            </a:pPr>
            <a:r>
              <a:rPr b="1" lang="en-US" sz="2400">
                <a:solidFill>
                  <a:srgbClr val="000000"/>
                </a:solidFill>
              </a:rPr>
              <a:t>Chapter 5, Graph Traversals, </a:t>
            </a:r>
            <a:r>
              <a:rPr lang="en-US" sz="2400">
                <a:solidFill>
                  <a:srgbClr val="000000"/>
                </a:solidFill>
                <a:highlight>
                  <a:schemeClr val="lt1"/>
                </a:highlight>
              </a:rPr>
              <a:t>Skiena, S. S. (2008). </a:t>
            </a:r>
            <a:r>
              <a:rPr b="1" lang="en-US" sz="2400">
                <a:solidFill>
                  <a:srgbClr val="000000"/>
                </a:solidFill>
                <a:highlight>
                  <a:schemeClr val="lt1"/>
                </a:highlight>
              </a:rPr>
              <a:t>The Algorithm Design Manual</a:t>
            </a:r>
            <a:r>
              <a:rPr lang="en-US" sz="2400">
                <a:solidFill>
                  <a:srgbClr val="000000"/>
                </a:solidFill>
                <a:highlight>
                  <a:schemeClr val="lt1"/>
                </a:highlight>
              </a:rPr>
              <a:t>, Second Edition (2nd ed.). Springer Science &amp; Business Media.</a:t>
            </a:r>
            <a:endParaRPr sz="2400">
              <a:solidFill>
                <a:srgbClr val="000000"/>
              </a:solidFill>
              <a:highlight>
                <a:schemeClr val="lt1"/>
              </a:highlight>
            </a:endParaRPr>
          </a:p>
          <a:p>
            <a:pPr indent="-381000" lvl="0" marL="457200" rtl="0" algn="l">
              <a:lnSpc>
                <a:spcPct val="90000"/>
              </a:lnSpc>
              <a:spcBef>
                <a:spcPts val="0"/>
              </a:spcBef>
              <a:spcAft>
                <a:spcPts val="0"/>
              </a:spcAft>
              <a:buSzPts val="2400"/>
              <a:buChar char="●"/>
            </a:pPr>
            <a:r>
              <a:rPr b="1" lang="en-US" sz="2400"/>
              <a:t>Chapter 13, Graphs, </a:t>
            </a:r>
            <a:r>
              <a:rPr lang="en-US" sz="2400">
                <a:highlight>
                  <a:schemeClr val="lt1"/>
                </a:highlight>
              </a:rPr>
              <a:t>Robert Lafore. (2002.) </a:t>
            </a:r>
            <a:r>
              <a:rPr b="1" lang="en-US" sz="2400">
                <a:highlight>
                  <a:schemeClr val="lt1"/>
                </a:highlight>
              </a:rPr>
              <a:t>Data Structures and Algorithms in Java,</a:t>
            </a:r>
            <a:r>
              <a:rPr lang="en-US" sz="2400">
                <a:highlight>
                  <a:schemeClr val="lt1"/>
                </a:highlight>
              </a:rPr>
              <a:t> Second Edition (2nd ed.). Sams, Indianapolis, IN, USA.</a:t>
            </a:r>
            <a:endParaRPr sz="2400">
              <a:highlight>
                <a:schemeClr val="lt1"/>
              </a:highlight>
            </a:endParaRPr>
          </a:p>
          <a:p>
            <a:pPr indent="-381000" lvl="0" marL="457200" rtl="0" algn="l">
              <a:spcBef>
                <a:spcPts val="0"/>
              </a:spcBef>
              <a:spcAft>
                <a:spcPts val="0"/>
              </a:spcAft>
              <a:buSzPts val="2400"/>
              <a:buChar char="●"/>
            </a:pPr>
            <a:r>
              <a:rPr lang="en-US" sz="2400"/>
              <a:t>Douglas Wilhelm Harder, Waterloo University - </a:t>
            </a:r>
            <a:r>
              <a:rPr lang="en-US" sz="2400" u="sng">
                <a:solidFill>
                  <a:schemeClr val="hlink"/>
                </a:solidFill>
                <a:hlinkClick r:id="rId3"/>
              </a:rPr>
              <a:t>https://ece.uwaterloo.ca/~dwharder/aads/</a:t>
            </a:r>
            <a:endParaRPr sz="2400">
              <a:highlight>
                <a:schemeClr val="lt1"/>
              </a:highlight>
            </a:endParaRPr>
          </a:p>
        </p:txBody>
      </p:sp>
      <p:sp>
        <p:nvSpPr>
          <p:cNvPr id="142" name="Google Shape;142;p2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a:t>
            </a:r>
            <a:endParaRPr>
              <a:solidFill>
                <a:srgbClr val="0000FF"/>
              </a:solidFill>
            </a:endParaRPr>
          </a:p>
        </p:txBody>
      </p:sp>
      <p:sp>
        <p:nvSpPr>
          <p:cNvPr id="290" name="Google Shape;290;p4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
        <p:nvSpPr>
          <p:cNvPr id="291" name="Google Shape;291;p42"/>
          <p:cNvSpPr txBox="1"/>
          <p:nvPr/>
        </p:nvSpPr>
        <p:spPr>
          <a:xfrm>
            <a:off x="152400" y="1810925"/>
            <a:ext cx="8839200" cy="433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Given a graph G = (V, E) and a source vertex s, breadth-first search discover all vertices at distance k from s, before discovery any </a:t>
            </a:r>
            <a:r>
              <a:rPr lang="en-US" sz="2200">
                <a:solidFill>
                  <a:schemeClr val="dk1"/>
                </a:solidFill>
                <a:latin typeface="Open Sans"/>
                <a:ea typeface="Open Sans"/>
                <a:cs typeface="Open Sans"/>
                <a:sym typeface="Open Sans"/>
              </a:rPr>
              <a:t>vertices</a:t>
            </a:r>
            <a:r>
              <a:rPr lang="en-US" sz="2200">
                <a:solidFill>
                  <a:schemeClr val="dk1"/>
                </a:solidFill>
                <a:latin typeface="Open Sans"/>
                <a:ea typeface="Open Sans"/>
                <a:cs typeface="Open Sans"/>
                <a:sym typeface="Open Sans"/>
              </a:rPr>
              <a:t> at distance k + 1</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Breadth first search colors each vertex white, gray or black.  All vertices start out white, and may later become gray and then black.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A vertex becomes non-white when it is discovered the first time</a:t>
            </a:r>
            <a:endParaRPr sz="2200">
              <a:solidFill>
                <a:schemeClr val="dk1"/>
              </a:solidFill>
              <a:latin typeface="Open Sans"/>
              <a:ea typeface="Open Sans"/>
              <a:cs typeface="Open Sans"/>
              <a:sym typeface="Open Sans"/>
            </a:endParaRPr>
          </a:p>
          <a:p>
            <a:pPr indent="-368300" lvl="1" marL="9144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If (u, v) ∈ E and vertex u is black, then vertex v is either gray or black, that is, all vertices adjacent to black has been  discovered.   Gray vertices may have some adjacent white vertices; they represent the </a:t>
            </a:r>
            <a:r>
              <a:rPr lang="en-US" sz="2200">
                <a:solidFill>
                  <a:schemeClr val="dk1"/>
                </a:solidFill>
                <a:latin typeface="Open Sans"/>
                <a:ea typeface="Open Sans"/>
                <a:cs typeface="Open Sans"/>
                <a:sym typeface="Open Sans"/>
              </a:rPr>
              <a:t>frontier</a:t>
            </a:r>
            <a:r>
              <a:rPr lang="en-US" sz="2200">
                <a:solidFill>
                  <a:schemeClr val="dk1"/>
                </a:solidFill>
                <a:latin typeface="Open Sans"/>
                <a:ea typeface="Open Sans"/>
                <a:cs typeface="Open Sans"/>
                <a:sym typeface="Open Sans"/>
              </a:rPr>
              <a:t> between discovered and undiscovered vertices</a:t>
            </a:r>
            <a:endParaRPr sz="22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a:t>
            </a:r>
            <a:endParaRPr>
              <a:solidFill>
                <a:srgbClr val="0000FF"/>
              </a:solidFill>
            </a:endParaRPr>
          </a:p>
        </p:txBody>
      </p:sp>
      <p:sp>
        <p:nvSpPr>
          <p:cNvPr id="298" name="Google Shape;298;p4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99" name="Google Shape;299;p43"/>
          <p:cNvPicPr preferRelativeResize="0"/>
          <p:nvPr/>
        </p:nvPicPr>
        <p:blipFill>
          <a:blip r:embed="rId3">
            <a:alphaModFix/>
          </a:blip>
          <a:stretch>
            <a:fillRect/>
          </a:stretch>
        </p:blipFill>
        <p:spPr>
          <a:xfrm>
            <a:off x="3842650" y="1337841"/>
            <a:ext cx="5301343" cy="5257800"/>
          </a:xfrm>
          <a:prstGeom prst="rect">
            <a:avLst/>
          </a:prstGeom>
          <a:noFill/>
          <a:ln cap="flat" cmpd="sng" w="9525">
            <a:solidFill>
              <a:schemeClr val="dk2"/>
            </a:solidFill>
            <a:prstDash val="solid"/>
            <a:round/>
            <a:headEnd len="sm" w="sm" type="none"/>
            <a:tailEnd len="sm" w="sm" type="none"/>
          </a:ln>
        </p:spPr>
      </p:pic>
      <p:pic>
        <p:nvPicPr>
          <p:cNvPr id="300" name="Google Shape;300;p43"/>
          <p:cNvPicPr preferRelativeResize="0"/>
          <p:nvPr/>
        </p:nvPicPr>
        <p:blipFill>
          <a:blip r:embed="rId4">
            <a:alphaModFix/>
          </a:blip>
          <a:stretch>
            <a:fillRect/>
          </a:stretch>
        </p:blipFill>
        <p:spPr>
          <a:xfrm>
            <a:off x="152400" y="1485100"/>
            <a:ext cx="3640275" cy="4752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a:t>
            </a:r>
            <a:endParaRPr>
              <a:solidFill>
                <a:srgbClr val="0000FF"/>
              </a:solidFill>
            </a:endParaRPr>
          </a:p>
        </p:txBody>
      </p:sp>
      <p:sp>
        <p:nvSpPr>
          <p:cNvPr id="307" name="Google Shape;307;p4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a:t>
            </a:r>
            <a:endParaRPr>
              <a:solidFill>
                <a:srgbClr val="0000FF"/>
              </a:solidFill>
            </a:endParaRPr>
          </a:p>
        </p:txBody>
      </p:sp>
      <p:sp>
        <p:nvSpPr>
          <p:cNvPr id="314" name="Google Shape;314;p4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15" name="Google Shape;315;p45"/>
          <p:cNvPicPr preferRelativeResize="0"/>
          <p:nvPr/>
        </p:nvPicPr>
        <p:blipFill>
          <a:blip r:embed="rId3">
            <a:alphaModFix/>
          </a:blip>
          <a:stretch>
            <a:fillRect/>
          </a:stretch>
        </p:blipFill>
        <p:spPr>
          <a:xfrm>
            <a:off x="228600" y="1348392"/>
            <a:ext cx="4027610" cy="5257801"/>
          </a:xfrm>
          <a:prstGeom prst="rect">
            <a:avLst/>
          </a:prstGeom>
          <a:noFill/>
          <a:ln cap="flat" cmpd="sng" w="9525">
            <a:solidFill>
              <a:schemeClr val="dk2"/>
            </a:solidFill>
            <a:prstDash val="solid"/>
            <a:round/>
            <a:headEnd len="sm" w="sm" type="none"/>
            <a:tailEnd len="sm" w="sm" type="none"/>
          </a:ln>
        </p:spPr>
      </p:pic>
      <p:sp>
        <p:nvSpPr>
          <p:cNvPr id="316" name="Google Shape;316;p45"/>
          <p:cNvSpPr txBox="1"/>
          <p:nvPr/>
        </p:nvSpPr>
        <p:spPr>
          <a:xfrm>
            <a:off x="4256200" y="1531725"/>
            <a:ext cx="4735500" cy="5074500"/>
          </a:xfrm>
          <a:prstGeom prst="rect">
            <a:avLst/>
          </a:prstGeom>
          <a:noFill/>
          <a:ln>
            <a:noFill/>
          </a:ln>
        </p:spPr>
        <p:txBody>
          <a:bodyPr anchorCtr="0" anchor="ctr" bIns="91425" lIns="91425" spcFirstLastPara="1" rIns="91425" wrap="square" tIns="91425">
            <a:noAutofit/>
          </a:bodyPr>
          <a:lstStyle/>
          <a:p>
            <a:pPr indent="-361950" lvl="0" marL="457200" rtl="0" algn="l">
              <a:lnSpc>
                <a:spcPct val="115000"/>
              </a:lnSpc>
              <a:spcBef>
                <a:spcPts val="0"/>
              </a:spcBef>
              <a:spcAft>
                <a:spcPts val="0"/>
              </a:spcAft>
              <a:buClr>
                <a:schemeClr val="dk1"/>
              </a:buClr>
              <a:buSzPts val="2100"/>
              <a:buFont typeface="Open Sans"/>
              <a:buChar char="●"/>
            </a:pPr>
            <a:r>
              <a:rPr lang="en-US" sz="2100">
                <a:solidFill>
                  <a:schemeClr val="dk1"/>
                </a:solidFill>
                <a:latin typeface="Open Sans"/>
                <a:ea typeface="Open Sans"/>
                <a:cs typeface="Open Sans"/>
                <a:sym typeface="Open Sans"/>
              </a:rPr>
              <a:t>Enqueuing and dequeuing takes O(1), so the total time devoted to queue operations is O(V)</a:t>
            </a:r>
            <a:endParaRPr sz="2100">
              <a:solidFill>
                <a:schemeClr val="dk1"/>
              </a:solidFill>
              <a:latin typeface="Open Sans"/>
              <a:ea typeface="Open Sans"/>
              <a:cs typeface="Open Sans"/>
              <a:sym typeface="Open Sans"/>
            </a:endParaRPr>
          </a:p>
          <a:p>
            <a:pPr indent="-361950" lvl="0" marL="457200" rtl="0" algn="l">
              <a:lnSpc>
                <a:spcPct val="115000"/>
              </a:lnSpc>
              <a:spcBef>
                <a:spcPts val="0"/>
              </a:spcBef>
              <a:spcAft>
                <a:spcPts val="0"/>
              </a:spcAft>
              <a:buClr>
                <a:schemeClr val="dk1"/>
              </a:buClr>
              <a:buSzPts val="2100"/>
              <a:buFont typeface="Open Sans"/>
              <a:buChar char="●"/>
            </a:pPr>
            <a:r>
              <a:rPr lang="en-US" sz="2100">
                <a:solidFill>
                  <a:schemeClr val="dk1"/>
                </a:solidFill>
                <a:latin typeface="Open Sans"/>
                <a:ea typeface="Open Sans"/>
                <a:cs typeface="Open Sans"/>
                <a:sym typeface="Open Sans"/>
              </a:rPr>
              <a:t>For finding adjacent elements, suppose we use adjacency list, the total time spent in scanning adjacency list is Θ(E)</a:t>
            </a:r>
            <a:endParaRPr sz="2100">
              <a:solidFill>
                <a:schemeClr val="dk1"/>
              </a:solidFill>
              <a:latin typeface="Open Sans"/>
              <a:ea typeface="Open Sans"/>
              <a:cs typeface="Open Sans"/>
              <a:sym typeface="Open Sans"/>
            </a:endParaRPr>
          </a:p>
          <a:p>
            <a:pPr indent="-361950" lvl="0" marL="457200" rtl="0" algn="l">
              <a:lnSpc>
                <a:spcPct val="115000"/>
              </a:lnSpc>
              <a:spcBef>
                <a:spcPts val="0"/>
              </a:spcBef>
              <a:spcAft>
                <a:spcPts val="0"/>
              </a:spcAft>
              <a:buClr>
                <a:schemeClr val="dk1"/>
              </a:buClr>
              <a:buSzPts val="2100"/>
              <a:buFont typeface="Open Sans"/>
              <a:buChar char="●"/>
            </a:pPr>
            <a:r>
              <a:rPr lang="en-US" sz="2100">
                <a:solidFill>
                  <a:schemeClr val="dk1"/>
                </a:solidFill>
                <a:latin typeface="Open Sans"/>
                <a:ea typeface="Open Sans"/>
                <a:cs typeface="Open Sans"/>
                <a:sym typeface="Open Sans"/>
              </a:rPr>
              <a:t>Thus the total running time is O(V+E)</a:t>
            </a:r>
            <a:endParaRPr sz="2100">
              <a:solidFill>
                <a:schemeClr val="dk1"/>
              </a:solidFill>
              <a:latin typeface="Open Sans"/>
              <a:ea typeface="Open Sans"/>
              <a:cs typeface="Open Sans"/>
              <a:sym typeface="Open Sans"/>
            </a:endParaRPr>
          </a:p>
          <a:p>
            <a:pPr indent="-361950" lvl="0" marL="457200" rtl="0" algn="l">
              <a:lnSpc>
                <a:spcPct val="115000"/>
              </a:lnSpc>
              <a:spcBef>
                <a:spcPts val="0"/>
              </a:spcBef>
              <a:spcAft>
                <a:spcPts val="0"/>
              </a:spcAft>
              <a:buClr>
                <a:schemeClr val="dk1"/>
              </a:buClr>
              <a:buSzPts val="2100"/>
              <a:buFont typeface="Open Sans"/>
              <a:buChar char="●"/>
            </a:pPr>
            <a:r>
              <a:rPr lang="en-US" sz="2100">
                <a:solidFill>
                  <a:schemeClr val="dk1"/>
                </a:solidFill>
                <a:latin typeface="Open Sans"/>
                <a:ea typeface="Open Sans"/>
                <a:cs typeface="Open Sans"/>
                <a:sym typeface="Open Sans"/>
              </a:rPr>
              <a:t>Thus breadth first search runs in time linear in the size of the adjacency list representation of G</a:t>
            </a:r>
            <a:endParaRPr sz="21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 simplified</a:t>
            </a:r>
            <a:endParaRPr>
              <a:solidFill>
                <a:srgbClr val="0000FF"/>
              </a:solidFill>
            </a:endParaRPr>
          </a:p>
        </p:txBody>
      </p:sp>
      <p:sp>
        <p:nvSpPr>
          <p:cNvPr id="323" name="Google Shape;323;p4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
        <p:nvSpPr>
          <p:cNvPr id="324" name="Google Shape;324;p46"/>
          <p:cNvSpPr txBox="1"/>
          <p:nvPr/>
        </p:nvSpPr>
        <p:spPr>
          <a:xfrm>
            <a:off x="395400" y="1887125"/>
            <a:ext cx="8353200" cy="433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400"/>
              </a:spcBef>
              <a:spcAft>
                <a:spcPts val="0"/>
              </a:spcAft>
              <a:buNone/>
            </a:pPr>
            <a:r>
              <a:rPr lang="en-US" sz="2500">
                <a:solidFill>
                  <a:schemeClr val="dk1"/>
                </a:solidFill>
                <a:latin typeface="Open Sans"/>
                <a:ea typeface="Open Sans"/>
                <a:cs typeface="Open Sans"/>
                <a:sym typeface="Open Sans"/>
              </a:rPr>
              <a:t>–Choose any vertex, mark it as visited and push it onto queue</a:t>
            </a:r>
            <a:endParaRPr sz="2500">
              <a:solidFill>
                <a:schemeClr val="dk1"/>
              </a:solidFill>
              <a:latin typeface="Open Sans"/>
              <a:ea typeface="Open Sans"/>
              <a:cs typeface="Open Sans"/>
              <a:sym typeface="Open Sans"/>
            </a:endParaRPr>
          </a:p>
          <a:p>
            <a:pPr indent="0" lvl="0" marL="0" rtl="0" algn="l">
              <a:lnSpc>
                <a:spcPct val="115000"/>
              </a:lnSpc>
              <a:spcBef>
                <a:spcPts val="400"/>
              </a:spcBef>
              <a:spcAft>
                <a:spcPts val="0"/>
              </a:spcAft>
              <a:buNone/>
            </a:pPr>
            <a:r>
              <a:rPr lang="en-US" sz="2500">
                <a:solidFill>
                  <a:schemeClr val="dk1"/>
                </a:solidFill>
                <a:latin typeface="Open Sans"/>
                <a:ea typeface="Open Sans"/>
                <a:cs typeface="Open Sans"/>
                <a:sym typeface="Open Sans"/>
              </a:rPr>
              <a:t>–While the queue is not empty:</a:t>
            </a:r>
            <a:endParaRPr sz="2500">
              <a:solidFill>
                <a:schemeClr val="dk1"/>
              </a:solidFill>
              <a:latin typeface="Open Sans"/>
              <a:ea typeface="Open Sans"/>
              <a:cs typeface="Open Sans"/>
              <a:sym typeface="Open Sans"/>
            </a:endParaRPr>
          </a:p>
          <a:p>
            <a:pPr indent="-387350" lvl="0" marL="457200" rtl="0" algn="l">
              <a:lnSpc>
                <a:spcPct val="115000"/>
              </a:lnSpc>
              <a:spcBef>
                <a:spcPts val="400"/>
              </a:spcBef>
              <a:spcAft>
                <a:spcPts val="0"/>
              </a:spcAft>
              <a:buClr>
                <a:schemeClr val="dk1"/>
              </a:buClr>
              <a:buSzPts val="2500"/>
              <a:buChar char="●"/>
            </a:pPr>
            <a:r>
              <a:rPr lang="en-US" sz="2500">
                <a:solidFill>
                  <a:schemeClr val="dk1"/>
                </a:solidFill>
                <a:latin typeface="Open Sans"/>
                <a:ea typeface="Open Sans"/>
                <a:cs typeface="Open Sans"/>
                <a:sym typeface="Open Sans"/>
              </a:rPr>
              <a:t>Pop to top vertex </a:t>
            </a:r>
            <a:r>
              <a:rPr i="1" lang="en-US" sz="2500">
                <a:solidFill>
                  <a:schemeClr val="dk1"/>
                </a:solidFill>
                <a:latin typeface="Open Sans"/>
                <a:ea typeface="Open Sans"/>
                <a:cs typeface="Open Sans"/>
                <a:sym typeface="Open Sans"/>
              </a:rPr>
              <a:t>v</a:t>
            </a:r>
            <a:r>
              <a:rPr lang="en-US" sz="2500">
                <a:solidFill>
                  <a:schemeClr val="dk1"/>
                </a:solidFill>
                <a:latin typeface="Open Sans"/>
                <a:ea typeface="Open Sans"/>
                <a:cs typeface="Open Sans"/>
                <a:sym typeface="Open Sans"/>
              </a:rPr>
              <a:t> from the queue</a:t>
            </a:r>
            <a:endParaRPr sz="2500">
              <a:solidFill>
                <a:schemeClr val="dk1"/>
              </a:solidFill>
              <a:latin typeface="Open Sans"/>
              <a:ea typeface="Open Sans"/>
              <a:cs typeface="Open Sans"/>
              <a:sym typeface="Open Sans"/>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latin typeface="Open Sans"/>
                <a:ea typeface="Open Sans"/>
                <a:cs typeface="Open Sans"/>
                <a:sym typeface="Open Sans"/>
              </a:rPr>
              <a:t>For each vertex adjacent to </a:t>
            </a:r>
            <a:r>
              <a:rPr i="1" lang="en-US" sz="2500">
                <a:solidFill>
                  <a:schemeClr val="dk1"/>
                </a:solidFill>
                <a:latin typeface="Open Sans"/>
                <a:ea typeface="Open Sans"/>
                <a:cs typeface="Open Sans"/>
                <a:sym typeface="Open Sans"/>
              </a:rPr>
              <a:t>v</a:t>
            </a:r>
            <a:r>
              <a:rPr lang="en-US" sz="2500">
                <a:solidFill>
                  <a:schemeClr val="dk1"/>
                </a:solidFill>
                <a:latin typeface="Open Sans"/>
                <a:ea typeface="Open Sans"/>
                <a:cs typeface="Open Sans"/>
                <a:sym typeface="Open Sans"/>
              </a:rPr>
              <a:t> that has not been visited:</a:t>
            </a:r>
            <a:endParaRPr sz="2500">
              <a:solidFill>
                <a:schemeClr val="dk1"/>
              </a:solidFill>
              <a:latin typeface="Open Sans"/>
              <a:ea typeface="Open Sans"/>
              <a:cs typeface="Open Sans"/>
              <a:sym typeface="Open Sans"/>
            </a:endParaRPr>
          </a:p>
          <a:p>
            <a:pPr indent="-387350" lvl="1" marL="1371600" rtl="0" algn="l">
              <a:lnSpc>
                <a:spcPct val="115000"/>
              </a:lnSpc>
              <a:spcBef>
                <a:spcPts val="0"/>
              </a:spcBef>
              <a:spcAft>
                <a:spcPts val="0"/>
              </a:spcAft>
              <a:buClr>
                <a:schemeClr val="dk1"/>
              </a:buClr>
              <a:buSzPts val="2500"/>
              <a:buFont typeface="Open Sans"/>
              <a:buChar char="○"/>
            </a:pPr>
            <a:r>
              <a:rPr lang="en-US" sz="2500">
                <a:solidFill>
                  <a:schemeClr val="dk1"/>
                </a:solidFill>
                <a:latin typeface="Open Sans"/>
                <a:ea typeface="Open Sans"/>
                <a:cs typeface="Open Sans"/>
                <a:sym typeface="Open Sans"/>
              </a:rPr>
              <a:t>Mark it visited, and</a:t>
            </a:r>
            <a:endParaRPr sz="2500">
              <a:solidFill>
                <a:schemeClr val="dk1"/>
              </a:solidFill>
              <a:latin typeface="Open Sans"/>
              <a:ea typeface="Open Sans"/>
              <a:cs typeface="Open Sans"/>
              <a:sym typeface="Open Sans"/>
            </a:endParaRPr>
          </a:p>
          <a:p>
            <a:pPr indent="-387350" lvl="1" marL="1371600" rtl="0" algn="l">
              <a:lnSpc>
                <a:spcPct val="115000"/>
              </a:lnSpc>
              <a:spcBef>
                <a:spcPts val="0"/>
              </a:spcBef>
              <a:spcAft>
                <a:spcPts val="0"/>
              </a:spcAft>
              <a:buClr>
                <a:schemeClr val="dk1"/>
              </a:buClr>
              <a:buSzPts val="2500"/>
              <a:buFont typeface="Open Sans"/>
              <a:buChar char="○"/>
            </a:pPr>
            <a:r>
              <a:rPr lang="en-US" sz="2500">
                <a:solidFill>
                  <a:schemeClr val="dk1"/>
                </a:solidFill>
                <a:latin typeface="Open Sans"/>
                <a:ea typeface="Open Sans"/>
                <a:cs typeface="Open Sans"/>
                <a:sym typeface="Open Sans"/>
              </a:rPr>
              <a:t>Push it onto the queue</a:t>
            </a:r>
            <a:endParaRPr sz="2500">
              <a:solidFill>
                <a:schemeClr val="dk1"/>
              </a:solidFill>
              <a:latin typeface="Open Sans"/>
              <a:ea typeface="Open Sans"/>
              <a:cs typeface="Open Sans"/>
              <a:sym typeface="Open Sans"/>
            </a:endParaRPr>
          </a:p>
          <a:p>
            <a:pPr indent="0" lvl="0" marL="0" rtl="0" algn="l">
              <a:lnSpc>
                <a:spcPct val="115000"/>
              </a:lnSpc>
              <a:spcBef>
                <a:spcPts val="400"/>
              </a:spcBef>
              <a:spcAft>
                <a:spcPts val="0"/>
              </a:spcAft>
              <a:buNone/>
            </a:pPr>
            <a:r>
              <a:rPr lang="en-US" sz="2500">
                <a:solidFill>
                  <a:schemeClr val="dk1"/>
                </a:solidFill>
                <a:latin typeface="Open Sans"/>
                <a:ea typeface="Open Sans"/>
                <a:cs typeface="Open Sans"/>
                <a:sym typeface="Open Sans"/>
              </a:rPr>
              <a:t>This continues until the queue is empty</a:t>
            </a:r>
            <a:endParaRPr sz="2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5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31" name="Google Shape;331;p4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32" name="Google Shape;332;p47"/>
          <p:cNvPicPr preferRelativeResize="0"/>
          <p:nvPr/>
        </p:nvPicPr>
        <p:blipFill>
          <a:blip r:embed="rId3">
            <a:alphaModFix/>
          </a:blip>
          <a:stretch>
            <a:fillRect/>
          </a:stretch>
        </p:blipFill>
        <p:spPr>
          <a:xfrm>
            <a:off x="1209675" y="1407392"/>
            <a:ext cx="6724650" cy="363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39" name="Google Shape;339;p4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40" name="Google Shape;340;p48"/>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47" name="Google Shape;347;p4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48" name="Google Shape;348;p49"/>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55" name="Google Shape;355;p5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56" name="Google Shape;356;p50"/>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63" name="Google Shape;363;p5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64" name="Google Shape;364;p51"/>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Outline</a:t>
            </a:r>
            <a:endParaRPr/>
          </a:p>
        </p:txBody>
      </p:sp>
      <p:sp>
        <p:nvSpPr>
          <p:cNvPr id="149" name="Google Shape;149;p25"/>
          <p:cNvSpPr txBox="1"/>
          <p:nvPr>
            <p:ph idx="1" type="body"/>
          </p:nvPr>
        </p:nvSpPr>
        <p:spPr>
          <a:xfrm>
            <a:off x="228600" y="1447800"/>
            <a:ext cx="8763000" cy="46482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US"/>
              <a:t>Introduction to Graphs</a:t>
            </a:r>
            <a:endParaRPr/>
          </a:p>
          <a:p>
            <a:pPr indent="-393700" lvl="0" marL="457200" rtl="0" algn="l">
              <a:spcBef>
                <a:spcPts val="0"/>
              </a:spcBef>
              <a:spcAft>
                <a:spcPts val="0"/>
              </a:spcAft>
              <a:buSzPts val="2600"/>
              <a:buChar char="●"/>
            </a:pPr>
            <a:r>
              <a:rPr lang="en-US"/>
              <a:t>Data Structures for Graphs</a:t>
            </a:r>
            <a:endParaRPr/>
          </a:p>
          <a:p>
            <a:pPr indent="-393700" lvl="0" marL="457200" rtl="0" algn="l">
              <a:spcBef>
                <a:spcPts val="0"/>
              </a:spcBef>
              <a:spcAft>
                <a:spcPts val="0"/>
              </a:spcAft>
              <a:buSzPts val="2600"/>
              <a:buChar char="●"/>
            </a:pPr>
            <a:r>
              <a:rPr lang="en-US"/>
              <a:t>Breadth-First Search</a:t>
            </a:r>
            <a:endParaRPr/>
          </a:p>
          <a:p>
            <a:pPr indent="-393700" lvl="0" marL="457200" rtl="0" algn="l">
              <a:spcBef>
                <a:spcPts val="0"/>
              </a:spcBef>
              <a:spcAft>
                <a:spcPts val="0"/>
              </a:spcAft>
              <a:buSzPts val="2600"/>
              <a:buChar char="●"/>
            </a:pPr>
            <a:r>
              <a:rPr lang="en-US"/>
              <a:t>Depth First Search</a:t>
            </a:r>
            <a:endParaRPr/>
          </a:p>
          <a:p>
            <a:pPr indent="-393700" lvl="0" marL="457200" rtl="0" algn="l">
              <a:spcBef>
                <a:spcPts val="0"/>
              </a:spcBef>
              <a:spcAft>
                <a:spcPts val="0"/>
              </a:spcAft>
              <a:buSzPts val="2600"/>
              <a:buChar char="●"/>
            </a:pPr>
            <a:r>
              <a:rPr lang="en-US"/>
              <a:t>Minimum Spanning Tree</a:t>
            </a:r>
            <a:endParaRPr/>
          </a:p>
          <a:p>
            <a:pPr indent="-355600" lvl="1" marL="914400" rtl="0" algn="l">
              <a:spcBef>
                <a:spcPts val="0"/>
              </a:spcBef>
              <a:spcAft>
                <a:spcPts val="0"/>
              </a:spcAft>
              <a:buSzPts val="2000"/>
              <a:buChar char="○"/>
            </a:pPr>
            <a:r>
              <a:rPr lang="en-US"/>
              <a:t>Kruskal’s Algorithm</a:t>
            </a:r>
            <a:endParaRPr/>
          </a:p>
          <a:p>
            <a:pPr indent="-355600" lvl="1" marL="914400" rtl="0" algn="l">
              <a:spcBef>
                <a:spcPts val="0"/>
              </a:spcBef>
              <a:spcAft>
                <a:spcPts val="0"/>
              </a:spcAft>
              <a:buSzPts val="2000"/>
              <a:buChar char="○"/>
            </a:pPr>
            <a:r>
              <a:rPr lang="en-US"/>
              <a:t>Prim’s Algorithm</a:t>
            </a:r>
            <a:endParaRPr/>
          </a:p>
        </p:txBody>
      </p:sp>
      <p:sp>
        <p:nvSpPr>
          <p:cNvPr id="150" name="Google Shape;150;p2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71" name="Google Shape;371;p5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72" name="Google Shape;372;p52"/>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79" name="Google Shape;379;p5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80" name="Google Shape;380;p53"/>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87" name="Google Shape;387;p5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88" name="Google Shape;388;p54"/>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395" name="Google Shape;395;p5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396" name="Google Shape;396;p55"/>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403" name="Google Shape;403;p5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04" name="Google Shape;404;p56"/>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411" name="Google Shape;411;p5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12" name="Google Shape;412;p57"/>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Breadth-first traversal: Example:</a:t>
            </a:r>
            <a:endParaRPr>
              <a:solidFill>
                <a:srgbClr val="0000FF"/>
              </a:solidFill>
            </a:endParaRPr>
          </a:p>
        </p:txBody>
      </p:sp>
      <p:sp>
        <p:nvSpPr>
          <p:cNvPr id="419" name="Google Shape;419;p5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20" name="Google Shape;420;p58"/>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a:t>
            </a:r>
            <a:r>
              <a:rPr lang="en-US" sz="3300">
                <a:solidFill>
                  <a:srgbClr val="0000FF"/>
                </a:solidFill>
              </a:rPr>
              <a:t>-first traversal</a:t>
            </a:r>
            <a:endParaRPr>
              <a:solidFill>
                <a:srgbClr val="0000FF"/>
              </a:solidFill>
            </a:endParaRPr>
          </a:p>
        </p:txBody>
      </p:sp>
      <p:sp>
        <p:nvSpPr>
          <p:cNvPr id="427" name="Google Shape;427;p5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
        <p:nvSpPr>
          <p:cNvPr id="428" name="Google Shape;428;p59"/>
          <p:cNvSpPr txBox="1"/>
          <p:nvPr/>
        </p:nvSpPr>
        <p:spPr>
          <a:xfrm>
            <a:off x="152400" y="1810925"/>
            <a:ext cx="8839200" cy="433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Given a graph G = (V, E) and a source vertex s,  a depth-first search (DFS) explores edges deeper whenever possible.  Once a path has been fully explored, the search backtracks to explore other possible path</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As in BFS,  DFS colors vertices during the search.  Each vertex is initially white, is grayed when it is discovered and is blackened when it is finished, that is, when the adjacency list has been examined completely</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DFS also contains a timestamp - each vertex v has two timestamps: the first timestamp v.d records when v is first discovered (and grayed), and second v.f records when the search finishes examining v’s adjacency list (and blackens v)</a:t>
            </a:r>
            <a:endParaRPr sz="22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300">
                <a:solidFill>
                  <a:srgbClr val="0000FF"/>
                </a:solidFill>
              </a:rPr>
              <a:t>Depth-first traversal</a:t>
            </a:r>
            <a:endParaRPr sz="3300">
              <a:solidFill>
                <a:srgbClr val="0000FF"/>
              </a:solidFill>
            </a:endParaRPr>
          </a:p>
        </p:txBody>
      </p:sp>
      <p:sp>
        <p:nvSpPr>
          <p:cNvPr id="435" name="Google Shape;435;p6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36" name="Google Shape;436;p60"/>
          <p:cNvPicPr preferRelativeResize="0"/>
          <p:nvPr/>
        </p:nvPicPr>
        <p:blipFill rotWithShape="1">
          <a:blip r:embed="rId3">
            <a:alphaModFix/>
          </a:blip>
          <a:srcRect b="0" l="0" r="56013" t="0"/>
          <a:stretch/>
        </p:blipFill>
        <p:spPr>
          <a:xfrm>
            <a:off x="152400" y="1504550"/>
            <a:ext cx="2477300" cy="4377450"/>
          </a:xfrm>
          <a:prstGeom prst="rect">
            <a:avLst/>
          </a:prstGeom>
          <a:noFill/>
          <a:ln cap="flat" cmpd="sng" w="9525">
            <a:solidFill>
              <a:schemeClr val="dk2"/>
            </a:solidFill>
            <a:prstDash val="solid"/>
            <a:round/>
            <a:headEnd len="sm" w="sm" type="none"/>
            <a:tailEnd len="sm" w="sm" type="none"/>
          </a:ln>
        </p:spPr>
      </p:pic>
      <p:pic>
        <p:nvPicPr>
          <p:cNvPr id="437" name="Google Shape;437;p60"/>
          <p:cNvPicPr preferRelativeResize="0"/>
          <p:nvPr/>
        </p:nvPicPr>
        <p:blipFill>
          <a:blip r:embed="rId4">
            <a:alphaModFix/>
          </a:blip>
          <a:stretch>
            <a:fillRect/>
          </a:stretch>
        </p:blipFill>
        <p:spPr>
          <a:xfrm>
            <a:off x="2810475" y="1504550"/>
            <a:ext cx="6049038" cy="43774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Arial"/>
              <a:buNone/>
            </a:pPr>
            <a:r>
              <a:rPr lang="en-US" sz="3300">
                <a:solidFill>
                  <a:srgbClr val="0000FF"/>
                </a:solidFill>
              </a:rPr>
              <a:t>Depth-first traversal</a:t>
            </a:r>
            <a:endParaRPr sz="3300">
              <a:solidFill>
                <a:srgbClr val="0000FF"/>
              </a:solidFill>
            </a:endParaRPr>
          </a:p>
        </p:txBody>
      </p:sp>
      <p:sp>
        <p:nvSpPr>
          <p:cNvPr id="444" name="Google Shape;444;p61"/>
          <p:cNvSpPr txBox="1"/>
          <p:nvPr/>
        </p:nvSpPr>
        <p:spPr>
          <a:xfrm>
            <a:off x="5894875" y="818850"/>
            <a:ext cx="3096900" cy="5863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Lines 1 - 3 and lines 5-7 in DFS(G) take Θ(V)</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DFS-VISIT is called exactly once for each vertex to all possible edges, thus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Thus the running time of lines 4-7 in DFS-VISIT takes Θ(E)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The running time of DFS is therefore Θ(V+E)</a:t>
            </a:r>
            <a:endParaRPr sz="2000">
              <a:solidFill>
                <a:schemeClr val="dk1"/>
              </a:solidFill>
              <a:latin typeface="Open Sans"/>
              <a:ea typeface="Open Sans"/>
              <a:cs typeface="Open Sans"/>
              <a:sym typeface="Open Sans"/>
            </a:endParaRPr>
          </a:p>
        </p:txBody>
      </p:sp>
      <p:sp>
        <p:nvSpPr>
          <p:cNvPr id="445" name="Google Shape;445;p6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46" name="Google Shape;446;p61"/>
          <p:cNvPicPr preferRelativeResize="0"/>
          <p:nvPr/>
        </p:nvPicPr>
        <p:blipFill>
          <a:blip r:embed="rId3">
            <a:alphaModFix/>
          </a:blip>
          <a:stretch>
            <a:fillRect/>
          </a:stretch>
        </p:blipFill>
        <p:spPr>
          <a:xfrm>
            <a:off x="152400" y="1447800"/>
            <a:ext cx="5631901" cy="43774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Graphs</a:t>
            </a:r>
            <a:endParaRPr>
              <a:solidFill>
                <a:srgbClr val="0000FF"/>
              </a:solidFill>
            </a:endParaRPr>
          </a:p>
        </p:txBody>
      </p:sp>
      <p:sp>
        <p:nvSpPr>
          <p:cNvPr id="157" name="Google Shape;157;p2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58" name="Google Shape;158;p26"/>
          <p:cNvSpPr txBox="1"/>
          <p:nvPr>
            <p:ph idx="1" type="body"/>
          </p:nvPr>
        </p:nvSpPr>
        <p:spPr>
          <a:xfrm>
            <a:off x="228600" y="1295400"/>
            <a:ext cx="8763000" cy="5133300"/>
          </a:xfrm>
          <a:prstGeom prst="rect">
            <a:avLst/>
          </a:prstGeom>
        </p:spPr>
        <p:txBody>
          <a:bodyPr anchorCtr="0" anchor="ctr" bIns="91425" lIns="91425" spcFirstLastPara="1" rIns="91425" wrap="square" tIns="91425">
            <a:noAutofit/>
          </a:bodyPr>
          <a:lstStyle/>
          <a:p>
            <a:pPr indent="-419100" lvl="0" marL="457200" rtl="0" algn="l">
              <a:lnSpc>
                <a:spcPct val="90000"/>
              </a:lnSpc>
              <a:spcBef>
                <a:spcPts val="375"/>
              </a:spcBef>
              <a:spcAft>
                <a:spcPts val="0"/>
              </a:spcAft>
              <a:buSzPts val="3000"/>
              <a:buChar char="●"/>
            </a:pPr>
            <a:r>
              <a:rPr lang="en-US" sz="3000"/>
              <a:t>Graphs are one of the unifying themes of computer science.</a:t>
            </a:r>
            <a:endParaRPr sz="3000"/>
          </a:p>
          <a:p>
            <a:pPr indent="-419100" lvl="0" marL="457200" rtl="0" algn="l">
              <a:lnSpc>
                <a:spcPct val="90000"/>
              </a:lnSpc>
              <a:spcBef>
                <a:spcPts val="0"/>
              </a:spcBef>
              <a:spcAft>
                <a:spcPts val="0"/>
              </a:spcAft>
              <a:buSzPts val="3000"/>
              <a:buChar char="●"/>
            </a:pPr>
            <a:r>
              <a:rPr lang="en-US" sz="3000"/>
              <a:t>A graph G = (V, E) is defined by a set of vertices V , and a set of edges E consisting of ordered or unordered pairs of vertices from V.</a:t>
            </a:r>
            <a:endParaRPr sz="3000"/>
          </a:p>
          <a:p>
            <a:pPr indent="-419100" lvl="0" marL="457200" rtl="0" algn="l">
              <a:lnSpc>
                <a:spcPct val="90000"/>
              </a:lnSpc>
              <a:spcBef>
                <a:spcPts val="0"/>
              </a:spcBef>
              <a:spcAft>
                <a:spcPts val="0"/>
              </a:spcAft>
              <a:buSzPts val="3000"/>
              <a:buChar char="●"/>
            </a:pPr>
            <a:r>
              <a:rPr lang="en-US" sz="3000">
                <a:solidFill>
                  <a:srgbClr val="242729"/>
                </a:solidFill>
                <a:highlight>
                  <a:srgbClr val="FFFFFF"/>
                </a:highlight>
              </a:rPr>
              <a:t>V*(V-1) is maximum number of edges in directed graph. Number of edge in undirected graph is (V * (V-1)) / 2.    If in directed graph, self-loop is allowed, the maximum of edges will be V</a:t>
            </a:r>
            <a:r>
              <a:rPr baseline="30000" lang="en-US" sz="3000">
                <a:solidFill>
                  <a:srgbClr val="242729"/>
                </a:solidFill>
                <a:highlight>
                  <a:srgbClr val="FFFFFF"/>
                </a:highlight>
              </a:rPr>
              <a:t>2</a:t>
            </a:r>
            <a:endParaRPr baseline="30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2"/>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a:t>
            </a:r>
            <a:r>
              <a:rPr lang="en-US" sz="3300">
                <a:solidFill>
                  <a:srgbClr val="0000FF"/>
                </a:solidFill>
              </a:rPr>
              <a:t> traversal - simplified</a:t>
            </a:r>
            <a:endParaRPr>
              <a:solidFill>
                <a:srgbClr val="0000FF"/>
              </a:solidFill>
            </a:endParaRPr>
          </a:p>
        </p:txBody>
      </p:sp>
      <p:sp>
        <p:nvSpPr>
          <p:cNvPr id="453" name="Google Shape;453;p6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sp>
        <p:nvSpPr>
          <p:cNvPr id="454" name="Google Shape;454;p62"/>
          <p:cNvSpPr txBox="1"/>
          <p:nvPr/>
        </p:nvSpPr>
        <p:spPr>
          <a:xfrm>
            <a:off x="395400" y="1887125"/>
            <a:ext cx="8353200" cy="433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400"/>
              </a:spcBef>
              <a:spcAft>
                <a:spcPts val="0"/>
              </a:spcAft>
              <a:buNone/>
            </a:pPr>
            <a:r>
              <a:rPr lang="en-US" sz="2400">
                <a:solidFill>
                  <a:schemeClr val="dk1"/>
                </a:solidFill>
                <a:latin typeface="Open Sans"/>
                <a:ea typeface="Open Sans"/>
                <a:cs typeface="Open Sans"/>
                <a:sym typeface="Open Sans"/>
              </a:rPr>
              <a:t>–Choose any vertex, mark it as visited</a:t>
            </a:r>
            <a:endParaRPr sz="2400">
              <a:solidFill>
                <a:schemeClr val="dk1"/>
              </a:solidFill>
              <a:latin typeface="Open Sans"/>
              <a:ea typeface="Open Sans"/>
              <a:cs typeface="Open Sans"/>
              <a:sym typeface="Open Sans"/>
            </a:endParaRPr>
          </a:p>
          <a:p>
            <a:pPr indent="0" lvl="0" marL="0" rtl="0" algn="l">
              <a:lnSpc>
                <a:spcPct val="115000"/>
              </a:lnSpc>
              <a:spcBef>
                <a:spcPts val="400"/>
              </a:spcBef>
              <a:spcAft>
                <a:spcPts val="0"/>
              </a:spcAft>
              <a:buNone/>
            </a:pPr>
            <a:r>
              <a:rPr lang="en-US" sz="2400">
                <a:solidFill>
                  <a:schemeClr val="dk1"/>
                </a:solidFill>
                <a:latin typeface="Open Sans"/>
                <a:ea typeface="Open Sans"/>
                <a:cs typeface="Open Sans"/>
                <a:sym typeface="Open Sans"/>
              </a:rPr>
              <a:t>–From that vertex:</a:t>
            </a:r>
            <a:endParaRPr sz="2400">
              <a:solidFill>
                <a:schemeClr val="dk1"/>
              </a:solidFill>
              <a:latin typeface="Open Sans"/>
              <a:ea typeface="Open Sans"/>
              <a:cs typeface="Open Sans"/>
              <a:sym typeface="Open Sans"/>
            </a:endParaRPr>
          </a:p>
          <a:p>
            <a:pPr indent="-381000" lvl="0" marL="914400" rtl="0" algn="l">
              <a:lnSpc>
                <a:spcPct val="115000"/>
              </a:lnSpc>
              <a:spcBef>
                <a:spcPts val="40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If there is another adjacent vertex not yet visited, go to it</a:t>
            </a:r>
            <a:endParaRPr sz="2400">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Otherwise, go back to the most previous vertex that has not yet had all of its adjacent vertices visited and continue from there</a:t>
            </a:r>
            <a:endParaRPr sz="2400">
              <a:solidFill>
                <a:schemeClr val="dk1"/>
              </a:solidFill>
              <a:latin typeface="Open Sans"/>
              <a:ea typeface="Open Sans"/>
              <a:cs typeface="Open Sans"/>
              <a:sym typeface="Open Sans"/>
            </a:endParaRPr>
          </a:p>
          <a:p>
            <a:pPr indent="0" lvl="0" marL="0" rtl="0" algn="l">
              <a:lnSpc>
                <a:spcPct val="115000"/>
              </a:lnSpc>
              <a:spcBef>
                <a:spcPts val="400"/>
              </a:spcBef>
              <a:spcAft>
                <a:spcPts val="0"/>
              </a:spcAft>
              <a:buNone/>
            </a:pPr>
            <a:r>
              <a:rPr lang="en-US" sz="2400">
                <a:solidFill>
                  <a:schemeClr val="dk1"/>
                </a:solidFill>
                <a:latin typeface="Open Sans"/>
                <a:ea typeface="Open Sans"/>
                <a:cs typeface="Open Sans"/>
                <a:sym typeface="Open Sans"/>
              </a:rPr>
              <a:t>–Continue until no visited vertices have unvisited adjacent vertices</a:t>
            </a:r>
            <a:endParaRPr sz="24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461" name="Google Shape;461;p6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62" name="Google Shape;462;p63"/>
          <p:cNvPicPr preferRelativeResize="0"/>
          <p:nvPr/>
        </p:nvPicPr>
        <p:blipFill>
          <a:blip r:embed="rId3">
            <a:alphaModFix/>
          </a:blip>
          <a:stretch>
            <a:fillRect/>
          </a:stretch>
        </p:blipFill>
        <p:spPr>
          <a:xfrm>
            <a:off x="152400" y="1111294"/>
            <a:ext cx="2166400" cy="1172175"/>
          </a:xfrm>
          <a:prstGeom prst="rect">
            <a:avLst/>
          </a:prstGeom>
          <a:noFill/>
          <a:ln>
            <a:noFill/>
          </a:ln>
        </p:spPr>
      </p:pic>
      <p:pic>
        <p:nvPicPr>
          <p:cNvPr id="463" name="Google Shape;463;p63"/>
          <p:cNvPicPr preferRelativeResize="0"/>
          <p:nvPr/>
        </p:nvPicPr>
        <p:blipFill>
          <a:blip r:embed="rId4">
            <a:alphaModFix/>
          </a:blip>
          <a:stretch>
            <a:fillRect/>
          </a:stretch>
        </p:blipFill>
        <p:spPr>
          <a:xfrm>
            <a:off x="6697850" y="0"/>
            <a:ext cx="2446149" cy="1901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470" name="Google Shape;470;p6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71" name="Google Shape;471;p64"/>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478" name="Google Shape;478;p6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79" name="Google Shape;479;p65"/>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486" name="Google Shape;486;p6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87" name="Google Shape;487;p66"/>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494" name="Google Shape;494;p6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495" name="Google Shape;495;p67"/>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02" name="Google Shape;502;p6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03" name="Google Shape;503;p68"/>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10" name="Google Shape;510;p6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11" name="Google Shape;511;p69"/>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0"/>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18" name="Google Shape;518;p7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19" name="Google Shape;519;p70"/>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26" name="Google Shape;526;p7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27" name="Google Shape;527;p71"/>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Directed vs. Undirected Graphs</a:t>
            </a:r>
            <a:endParaRPr>
              <a:solidFill>
                <a:srgbClr val="0000FF"/>
              </a:solidFill>
            </a:endParaRPr>
          </a:p>
        </p:txBody>
      </p:sp>
      <p:sp>
        <p:nvSpPr>
          <p:cNvPr id="165" name="Google Shape;165;p27"/>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A graph is undirected if (x, y) is same as (y, x)</a:t>
            </a:r>
            <a:endParaRPr sz="3000">
              <a:solidFill>
                <a:schemeClr val="dk1"/>
              </a:solidFill>
            </a:endParaRPr>
          </a:p>
        </p:txBody>
      </p:sp>
      <p:sp>
        <p:nvSpPr>
          <p:cNvPr id="166" name="Google Shape;166;p2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167" name="Google Shape;167;p27"/>
          <p:cNvPicPr preferRelativeResize="0"/>
          <p:nvPr/>
        </p:nvPicPr>
        <p:blipFill>
          <a:blip r:embed="rId3">
            <a:alphaModFix/>
          </a:blip>
          <a:stretch>
            <a:fillRect/>
          </a:stretch>
        </p:blipFill>
        <p:spPr>
          <a:xfrm>
            <a:off x="304800" y="2586625"/>
            <a:ext cx="8534400" cy="350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34" name="Google Shape;534;p7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35" name="Google Shape;535;p72"/>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42" name="Google Shape;542;p7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43" name="Google Shape;543;p73"/>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Depth-first traversal: Example</a:t>
            </a:r>
            <a:endParaRPr>
              <a:solidFill>
                <a:srgbClr val="0000FF"/>
              </a:solidFill>
            </a:endParaRPr>
          </a:p>
        </p:txBody>
      </p:sp>
      <p:sp>
        <p:nvSpPr>
          <p:cNvPr id="550" name="Google Shape;550;p7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551" name="Google Shape;551;p74"/>
          <p:cNvPicPr preferRelativeResize="0"/>
          <p:nvPr/>
        </p:nvPicPr>
        <p:blipFill>
          <a:blip r:embed="rId3">
            <a:alphaModFix/>
          </a:blip>
          <a:stretch>
            <a:fillRect/>
          </a:stretch>
        </p:blipFill>
        <p:spPr>
          <a:xfrm>
            <a:off x="152400" y="1509267"/>
            <a:ext cx="8223564" cy="455595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Minimum Spanning Tree Problem</a:t>
            </a:r>
            <a:endParaRPr>
              <a:solidFill>
                <a:srgbClr val="0000FF"/>
              </a:solidFill>
            </a:endParaRPr>
          </a:p>
        </p:txBody>
      </p:sp>
      <p:sp>
        <p:nvSpPr>
          <p:cNvPr id="558" name="Google Shape;558;p75"/>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59" name="Google Shape;559;p75"/>
          <p:cNvSpPr txBox="1"/>
          <p:nvPr>
            <p:ph idx="1" type="body"/>
          </p:nvPr>
        </p:nvSpPr>
        <p:spPr>
          <a:xfrm>
            <a:off x="228600" y="1447800"/>
            <a:ext cx="8763000" cy="4648200"/>
          </a:xfrm>
          <a:prstGeom prst="rect">
            <a:avLst/>
          </a:prstGeom>
        </p:spPr>
        <p:txBody>
          <a:bodyPr anchorCtr="0" anchor="t" bIns="91425" lIns="91425" spcFirstLastPara="1" rIns="91425" wrap="square" tIns="91425">
            <a:noAutofit/>
          </a:bodyPr>
          <a:lstStyle/>
          <a:p>
            <a:pPr indent="-387350" lvl="0" marL="457200" rtl="0" algn="l">
              <a:spcBef>
                <a:spcPts val="600"/>
              </a:spcBef>
              <a:spcAft>
                <a:spcPts val="0"/>
              </a:spcAft>
              <a:buSzPts val="2500"/>
              <a:buChar char="●"/>
            </a:pPr>
            <a:r>
              <a:rPr lang="en-US" sz="2500"/>
              <a:t>Given a set of servers, how to connect all servers using minimum amount of cables?</a:t>
            </a:r>
            <a:endParaRPr sz="2500"/>
          </a:p>
          <a:p>
            <a:pPr indent="-387350" lvl="0" marL="457200" rtl="0" algn="l">
              <a:spcBef>
                <a:spcPts val="0"/>
              </a:spcBef>
              <a:spcAft>
                <a:spcPts val="0"/>
              </a:spcAft>
              <a:buSzPts val="2500"/>
              <a:buChar char="●"/>
            </a:pPr>
            <a:r>
              <a:rPr lang="en-US" sz="2500"/>
              <a:t>Given a set of pins, how to connect all pins using minimum amount of wires?</a:t>
            </a:r>
            <a:endParaRPr sz="2500"/>
          </a:p>
          <a:p>
            <a:pPr indent="-387350" lvl="0" marL="457200" rtl="0" algn="l">
              <a:spcBef>
                <a:spcPts val="0"/>
              </a:spcBef>
              <a:spcAft>
                <a:spcPts val="0"/>
              </a:spcAft>
              <a:buSzPts val="2500"/>
              <a:buChar char="●"/>
            </a:pPr>
            <a:r>
              <a:rPr lang="en-US" sz="2500"/>
              <a:t>We can model minimum spanning tree problem with a connected, </a:t>
            </a:r>
            <a:r>
              <a:rPr i="1" lang="en-US" sz="2500"/>
              <a:t>undirected</a:t>
            </a:r>
            <a:r>
              <a:rPr lang="en-US" sz="2500"/>
              <a:t> graph G = (V, E) which the goal is to find an acyclic subset T ⊆ E that connects all vertices and whose total weight is minimized</a:t>
            </a:r>
            <a:endParaRPr sz="2500"/>
          </a:p>
          <a:p>
            <a:pPr indent="0" lvl="0" marL="0" rtl="0" algn="l">
              <a:spcBef>
                <a:spcPts val="600"/>
              </a:spcBef>
              <a:spcAft>
                <a:spcPts val="0"/>
              </a:spcAft>
              <a:buNone/>
            </a:pPr>
            <a:r>
              <a:t/>
            </a:r>
            <a:endParaRPr sz="2500"/>
          </a:p>
        </p:txBody>
      </p:sp>
      <p:pic>
        <p:nvPicPr>
          <p:cNvPr id="560" name="Google Shape;560;p75"/>
          <p:cNvPicPr preferRelativeResize="0"/>
          <p:nvPr/>
        </p:nvPicPr>
        <p:blipFill>
          <a:blip r:embed="rId3">
            <a:alphaModFix/>
          </a:blip>
          <a:stretch>
            <a:fillRect/>
          </a:stretch>
        </p:blipFill>
        <p:spPr>
          <a:xfrm>
            <a:off x="2875937" y="4835625"/>
            <a:ext cx="3392131" cy="1085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Minimum Spanning Tree Problem</a:t>
            </a:r>
            <a:endParaRPr>
              <a:solidFill>
                <a:srgbClr val="0000FF"/>
              </a:solidFill>
            </a:endParaRPr>
          </a:p>
        </p:txBody>
      </p:sp>
      <p:sp>
        <p:nvSpPr>
          <p:cNvPr id="567" name="Google Shape;567;p76"/>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68" name="Google Shape;568;p76"/>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p>
            <a:pPr indent="-381000" lvl="0" marL="457200" rtl="0" algn="l">
              <a:lnSpc>
                <a:spcPct val="115000"/>
              </a:lnSpc>
              <a:spcBef>
                <a:spcPts val="500"/>
              </a:spcBef>
              <a:spcAft>
                <a:spcPts val="0"/>
              </a:spcAft>
              <a:buSzPts val="2400"/>
              <a:buChar char="●"/>
            </a:pPr>
            <a:r>
              <a:rPr lang="en-US" sz="2400"/>
              <a:t>The </a:t>
            </a:r>
            <a:r>
              <a:rPr b="1" lang="en-US" sz="2400" u="sng"/>
              <a:t>weight</a:t>
            </a:r>
            <a:r>
              <a:rPr lang="en-US" sz="2400"/>
              <a:t> of a minimum spanning tree is the sum of the weights on all the edges which comprise the spanning tree</a:t>
            </a:r>
            <a:endParaRPr sz="2400"/>
          </a:p>
          <a:p>
            <a:pPr indent="-381000" lvl="0" marL="457200" rtl="0" algn="l">
              <a:lnSpc>
                <a:spcPct val="115000"/>
              </a:lnSpc>
              <a:spcBef>
                <a:spcPts val="0"/>
              </a:spcBef>
              <a:spcAft>
                <a:spcPts val="0"/>
              </a:spcAft>
              <a:buSzPts val="2400"/>
              <a:buChar char="●"/>
            </a:pPr>
            <a:r>
              <a:rPr lang="en-US" sz="2400"/>
              <a:t>The weight of this minimum spanning tree is 15</a:t>
            </a:r>
            <a:endParaRPr sz="2400"/>
          </a:p>
          <a:p>
            <a:pPr indent="0" lvl="0" marL="457200" rtl="0" algn="l">
              <a:lnSpc>
                <a:spcPct val="115000"/>
              </a:lnSpc>
              <a:spcBef>
                <a:spcPts val="400"/>
              </a:spcBef>
              <a:spcAft>
                <a:spcPts val="0"/>
              </a:spcAft>
              <a:buNone/>
            </a:pPr>
            <a:r>
              <a:t/>
            </a:r>
            <a:endParaRPr sz="2400"/>
          </a:p>
          <a:p>
            <a:pPr indent="-381000" lvl="0" marL="457200" rtl="0" algn="l">
              <a:lnSpc>
                <a:spcPct val="115000"/>
              </a:lnSpc>
              <a:spcBef>
                <a:spcPts val="500"/>
              </a:spcBef>
              <a:spcAft>
                <a:spcPts val="0"/>
              </a:spcAft>
              <a:buSzPts val="2400"/>
              <a:buChar char="●"/>
            </a:pPr>
            <a:r>
              <a:t/>
            </a:r>
            <a:endParaRPr sz="2400"/>
          </a:p>
          <a:p>
            <a:pPr indent="-381000" lvl="0" marL="457200" rtl="0" algn="l">
              <a:lnSpc>
                <a:spcPct val="115000"/>
              </a:lnSpc>
              <a:spcBef>
                <a:spcPts val="0"/>
              </a:spcBef>
              <a:spcAft>
                <a:spcPts val="0"/>
              </a:spcAft>
              <a:buSzPts val="2400"/>
              <a:buChar char="●"/>
            </a:pPr>
            <a:r>
              <a:t/>
            </a:r>
            <a:endParaRPr sz="2400"/>
          </a:p>
          <a:p>
            <a:pPr indent="-393700" lvl="0" marL="457200" rtl="0" algn="l">
              <a:spcBef>
                <a:spcPts val="0"/>
              </a:spcBef>
              <a:spcAft>
                <a:spcPts val="0"/>
              </a:spcAft>
              <a:buSzPts val="2600"/>
              <a:buChar char="●"/>
            </a:pPr>
            <a:r>
              <a:t/>
            </a:r>
            <a:endParaRPr/>
          </a:p>
        </p:txBody>
      </p:sp>
      <p:pic>
        <p:nvPicPr>
          <p:cNvPr id="569" name="Google Shape;569;p76"/>
          <p:cNvPicPr preferRelativeResize="0"/>
          <p:nvPr/>
        </p:nvPicPr>
        <p:blipFill>
          <a:blip r:embed="rId3">
            <a:alphaModFix/>
          </a:blip>
          <a:stretch>
            <a:fillRect/>
          </a:stretch>
        </p:blipFill>
        <p:spPr>
          <a:xfrm>
            <a:off x="341875" y="3947675"/>
            <a:ext cx="8333282" cy="226874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Prim</a:t>
            </a:r>
            <a:endParaRPr>
              <a:solidFill>
                <a:srgbClr val="0000FF"/>
              </a:solidFill>
            </a:endParaRPr>
          </a:p>
        </p:txBody>
      </p:sp>
      <p:sp>
        <p:nvSpPr>
          <p:cNvPr id="576" name="Google Shape;576;p77"/>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77" name="Google Shape;577;p77"/>
          <p:cNvSpPr txBox="1"/>
          <p:nvPr/>
        </p:nvSpPr>
        <p:spPr>
          <a:xfrm>
            <a:off x="4071225" y="1447800"/>
            <a:ext cx="4920300" cy="5012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Prim’s algorithm</a:t>
            </a:r>
            <a:r>
              <a:rPr lang="en-US" sz="1700">
                <a:latin typeface="Open Sans"/>
                <a:ea typeface="Open Sans"/>
                <a:cs typeface="Open Sans"/>
                <a:sym typeface="Open Sans"/>
              </a:rPr>
              <a:t> is also </a:t>
            </a:r>
            <a:r>
              <a:rPr b="1" lang="en-US" sz="1700" u="sng">
                <a:latin typeface="Open Sans"/>
                <a:ea typeface="Open Sans"/>
                <a:cs typeface="Open Sans"/>
                <a:sym typeface="Open Sans"/>
              </a:rPr>
              <a:t>greedy</a:t>
            </a:r>
            <a:r>
              <a:rPr lang="en-US" sz="1700">
                <a:latin typeface="Open Sans"/>
                <a:ea typeface="Open Sans"/>
                <a:cs typeface="Open Sans"/>
                <a:sym typeface="Open Sans"/>
              </a:rPr>
              <a:t> algorithm because at each step, it extracts the minimum edges that adds to the tree</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r  -&gt; root of the minimum spanning tree</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u.𝜋 -&gt; predecessor</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All vertices that are not in the MST is in the min-priority queue Q, represent by the </a:t>
            </a:r>
            <a:r>
              <a:rPr i="1" lang="en-US" sz="1700">
                <a:latin typeface="Open Sans"/>
                <a:ea typeface="Open Sans"/>
                <a:cs typeface="Open Sans"/>
                <a:sym typeface="Open Sans"/>
              </a:rPr>
              <a:t>key</a:t>
            </a:r>
            <a:r>
              <a:rPr lang="en-US" sz="1700">
                <a:latin typeface="Open Sans"/>
                <a:ea typeface="Open Sans"/>
                <a:cs typeface="Open Sans"/>
                <a:sym typeface="Open Sans"/>
              </a:rPr>
              <a:t> attribute</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LIne 1 -3: Set all key to inf, meaning no edges is connected to each u</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LIne 5: puts all V into the priority queue Q</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Line 7: take out the minimum edges from the Q (it will start at root because it has value 0)</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Line 8-9 takes all adjacent edges with u,  if they are still at the queue and and if the current key is bigger than the w(u,v), called decrease-key </a:t>
            </a:r>
            <a:endParaRPr sz="1700">
              <a:latin typeface="Open Sans"/>
              <a:ea typeface="Open Sans"/>
              <a:cs typeface="Open Sans"/>
              <a:sym typeface="Open Sans"/>
            </a:endParaRPr>
          </a:p>
        </p:txBody>
      </p:sp>
      <p:pic>
        <p:nvPicPr>
          <p:cNvPr id="578" name="Google Shape;578;p77"/>
          <p:cNvPicPr preferRelativeResize="0"/>
          <p:nvPr/>
        </p:nvPicPr>
        <p:blipFill>
          <a:blip r:embed="rId3">
            <a:alphaModFix/>
          </a:blip>
          <a:stretch>
            <a:fillRect/>
          </a:stretch>
        </p:blipFill>
        <p:spPr>
          <a:xfrm>
            <a:off x="268775" y="1447800"/>
            <a:ext cx="3802450" cy="3147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Prim</a:t>
            </a:r>
            <a:endParaRPr>
              <a:solidFill>
                <a:srgbClr val="0000FF"/>
              </a:solidFill>
            </a:endParaRPr>
          </a:p>
        </p:txBody>
      </p:sp>
      <p:sp>
        <p:nvSpPr>
          <p:cNvPr id="585" name="Google Shape;585;p7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86" name="Google Shape;586;p78"/>
          <p:cNvPicPr preferRelativeResize="0"/>
          <p:nvPr/>
        </p:nvPicPr>
        <p:blipFill>
          <a:blip r:embed="rId3">
            <a:alphaModFix/>
          </a:blip>
          <a:stretch>
            <a:fillRect/>
          </a:stretch>
        </p:blipFill>
        <p:spPr>
          <a:xfrm>
            <a:off x="152400" y="1561300"/>
            <a:ext cx="3802450" cy="3147400"/>
          </a:xfrm>
          <a:prstGeom prst="rect">
            <a:avLst/>
          </a:prstGeom>
          <a:noFill/>
          <a:ln cap="flat" cmpd="sng" w="9525">
            <a:solidFill>
              <a:schemeClr val="dk2"/>
            </a:solidFill>
            <a:prstDash val="solid"/>
            <a:round/>
            <a:headEnd len="sm" w="sm" type="none"/>
            <a:tailEnd len="sm" w="sm" type="none"/>
          </a:ln>
        </p:spPr>
      </p:pic>
      <p:pic>
        <p:nvPicPr>
          <p:cNvPr id="587" name="Google Shape;587;p78"/>
          <p:cNvPicPr preferRelativeResize="0"/>
          <p:nvPr/>
        </p:nvPicPr>
        <p:blipFill>
          <a:blip r:embed="rId4">
            <a:alphaModFix/>
          </a:blip>
          <a:stretch>
            <a:fillRect/>
          </a:stretch>
        </p:blipFill>
        <p:spPr>
          <a:xfrm>
            <a:off x="4167525" y="501713"/>
            <a:ext cx="4976475" cy="60816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9"/>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9"/>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a:p>
        </p:txBody>
      </p:sp>
      <p:sp>
        <p:nvSpPr>
          <p:cNvPr id="595" name="Google Shape;595;p7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0"/>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Prim</a:t>
            </a:r>
            <a:r>
              <a:rPr lang="en-US" sz="3300">
                <a:solidFill>
                  <a:srgbClr val="0000FF"/>
                </a:solidFill>
              </a:rPr>
              <a:t> - Running Time</a:t>
            </a:r>
            <a:endParaRPr>
              <a:solidFill>
                <a:srgbClr val="0000FF"/>
              </a:solidFill>
            </a:endParaRPr>
          </a:p>
        </p:txBody>
      </p:sp>
      <p:sp>
        <p:nvSpPr>
          <p:cNvPr id="602" name="Google Shape;602;p8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03" name="Google Shape;603;p80"/>
          <p:cNvSpPr txBox="1"/>
          <p:nvPr>
            <p:ph idx="1" type="body"/>
          </p:nvPr>
        </p:nvSpPr>
        <p:spPr>
          <a:xfrm>
            <a:off x="228600" y="1518275"/>
            <a:ext cx="8763000" cy="4980000"/>
          </a:xfrm>
          <a:prstGeom prst="rect">
            <a:avLst/>
          </a:prstGeom>
        </p:spPr>
        <p:txBody>
          <a:bodyPr anchorCtr="0" anchor="ctr" bIns="91425" lIns="91425" spcFirstLastPara="1" rIns="91425" wrap="square" tIns="91425">
            <a:noAutofit/>
          </a:bodyPr>
          <a:lstStyle/>
          <a:p>
            <a:pPr indent="0" lvl="0" marL="0" rtl="0" algn="l">
              <a:lnSpc>
                <a:spcPct val="115000"/>
              </a:lnSpc>
              <a:spcBef>
                <a:spcPts val="500"/>
              </a:spcBef>
              <a:spcAft>
                <a:spcPts val="0"/>
              </a:spcAft>
              <a:buNone/>
            </a:pPr>
            <a:r>
              <a:rPr lang="en-US" sz="2400"/>
              <a:t>Depends on how we implement the priority queue Q</a:t>
            </a:r>
            <a:endParaRPr sz="2400"/>
          </a:p>
          <a:p>
            <a:pPr indent="0" lvl="0" marL="0" rtl="0" algn="l">
              <a:lnSpc>
                <a:spcPct val="115000"/>
              </a:lnSpc>
              <a:spcBef>
                <a:spcPts val="500"/>
              </a:spcBef>
              <a:spcAft>
                <a:spcPts val="0"/>
              </a:spcAft>
              <a:buNone/>
            </a:pPr>
            <a:r>
              <a:rPr lang="en-US" sz="2400"/>
              <a:t>If we use binary min-heap,</a:t>
            </a:r>
            <a:endParaRPr sz="2400"/>
          </a:p>
          <a:p>
            <a:pPr indent="-381000" lvl="0" marL="457200" rtl="0" algn="l">
              <a:lnSpc>
                <a:spcPct val="115000"/>
              </a:lnSpc>
              <a:spcBef>
                <a:spcPts val="500"/>
              </a:spcBef>
              <a:spcAft>
                <a:spcPts val="0"/>
              </a:spcAft>
              <a:buSzPts val="2400"/>
              <a:buChar char="●"/>
            </a:pPr>
            <a:r>
              <a:rPr lang="en-US" sz="2400"/>
              <a:t>Line 1-5 takes O(V) time for BUILD-MIN-HEAP</a:t>
            </a:r>
            <a:endParaRPr sz="2400"/>
          </a:p>
          <a:p>
            <a:pPr indent="-381000" lvl="0" marL="457200" rtl="0" algn="l">
              <a:lnSpc>
                <a:spcPct val="115000"/>
              </a:lnSpc>
              <a:spcBef>
                <a:spcPts val="0"/>
              </a:spcBef>
              <a:spcAft>
                <a:spcPts val="0"/>
              </a:spcAft>
              <a:buSzPts val="2400"/>
              <a:buChar char="●"/>
            </a:pPr>
            <a:r>
              <a:rPr lang="en-US" sz="2400"/>
              <a:t>Line 6 runs |V| times, while EXTRACT-MIN takes O(lg V), thus the total time for all calls to EXTRACT-MIN is O(V lg V)</a:t>
            </a:r>
            <a:endParaRPr sz="2400"/>
          </a:p>
          <a:p>
            <a:pPr indent="-381000" lvl="0" marL="457200" rtl="0" algn="l">
              <a:lnSpc>
                <a:spcPct val="115000"/>
              </a:lnSpc>
              <a:spcBef>
                <a:spcPts val="0"/>
              </a:spcBef>
              <a:spcAft>
                <a:spcPts val="0"/>
              </a:spcAft>
              <a:buSzPts val="2400"/>
              <a:buChar char="●"/>
            </a:pPr>
            <a:r>
              <a:rPr lang="en-US" sz="2400"/>
              <a:t>Line 8 for loop runs O(E) while Line 11 is a DECREASE-KEY operation which takes O(lg V)  thus the total time for all calls to DECREASE-KEY is O(E lg V)</a:t>
            </a:r>
            <a:endParaRPr sz="2400"/>
          </a:p>
          <a:p>
            <a:pPr indent="0" lvl="0" marL="0" rtl="0" algn="l">
              <a:lnSpc>
                <a:spcPct val="115000"/>
              </a:lnSpc>
              <a:spcBef>
                <a:spcPts val="0"/>
              </a:spcBef>
              <a:spcAft>
                <a:spcPts val="0"/>
              </a:spcAft>
              <a:buNone/>
            </a:pPr>
            <a:r>
              <a:rPr lang="en-US" sz="2400">
                <a:solidFill>
                  <a:srgbClr val="242729"/>
                </a:solidFill>
              </a:rPr>
              <a:t>Thus O(V lg V) + O(E lg V) = </a:t>
            </a:r>
            <a:r>
              <a:rPr b="1" lang="en-US" sz="2400" u="sng">
                <a:solidFill>
                  <a:srgbClr val="242729"/>
                </a:solidFill>
              </a:rPr>
              <a:t>O(E log V)</a:t>
            </a:r>
            <a:r>
              <a:rPr lang="en-US" sz="2400">
                <a:solidFill>
                  <a:srgbClr val="242729"/>
                </a:solidFill>
              </a:rPr>
              <a:t>  since we assume that graph G is connected and thus |E| is at least |V|-1</a:t>
            </a:r>
            <a:endParaRPr sz="2400"/>
          </a:p>
          <a:p>
            <a:pPr indent="0" lvl="0" marL="0" rtl="0" algn="l">
              <a:spcBef>
                <a:spcPts val="11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Kruskal</a:t>
            </a:r>
            <a:endParaRPr>
              <a:solidFill>
                <a:srgbClr val="0000FF"/>
              </a:solidFill>
            </a:endParaRPr>
          </a:p>
        </p:txBody>
      </p:sp>
      <p:sp>
        <p:nvSpPr>
          <p:cNvPr id="610" name="Google Shape;610;p8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11" name="Google Shape;611;p81"/>
          <p:cNvPicPr preferRelativeResize="0"/>
          <p:nvPr/>
        </p:nvPicPr>
        <p:blipFill>
          <a:blip r:embed="rId3">
            <a:alphaModFix/>
          </a:blip>
          <a:stretch>
            <a:fillRect/>
          </a:stretch>
        </p:blipFill>
        <p:spPr>
          <a:xfrm>
            <a:off x="934587" y="1440525"/>
            <a:ext cx="7067675" cy="3036000"/>
          </a:xfrm>
          <a:prstGeom prst="rect">
            <a:avLst/>
          </a:prstGeom>
          <a:noFill/>
          <a:ln cap="flat" cmpd="sng" w="9525">
            <a:solidFill>
              <a:schemeClr val="dk2"/>
            </a:solidFill>
            <a:prstDash val="solid"/>
            <a:round/>
            <a:headEnd len="sm" w="sm" type="none"/>
            <a:tailEnd len="sm" w="sm" type="none"/>
          </a:ln>
        </p:spPr>
      </p:pic>
      <p:sp>
        <p:nvSpPr>
          <p:cNvPr id="612" name="Google Shape;612;p81"/>
          <p:cNvSpPr txBox="1"/>
          <p:nvPr/>
        </p:nvSpPr>
        <p:spPr>
          <a:xfrm>
            <a:off x="431925" y="4621650"/>
            <a:ext cx="8073000" cy="183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Kruskal is a </a:t>
            </a:r>
            <a:r>
              <a:rPr b="1" lang="en-US" u="sng">
                <a:latin typeface="Open Sans"/>
                <a:ea typeface="Open Sans"/>
                <a:cs typeface="Open Sans"/>
                <a:sym typeface="Open Sans"/>
              </a:rPr>
              <a:t>greedy</a:t>
            </a:r>
            <a:r>
              <a:rPr lang="en-US">
                <a:latin typeface="Open Sans"/>
                <a:ea typeface="Open Sans"/>
                <a:cs typeface="Open Sans"/>
                <a:sym typeface="Open Sans"/>
              </a:rPr>
              <a:t> algorithm because at each step, it adds to the forest an edge of least possible weight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Line 1:  Initialize A as a holder for keeping the MST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Line 2-3:  Create V amount of trees, each containing only one vertex</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Line 4:  Sort all edges from lowest to highest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Line 5: FIND-SET returns element from the set that contains u.   If FIND-SET(u) not equal to FIND-SET(v), i.e., there is no cycle happening,  add the edge (u, v) to A.   Then combine set u and set v together to a tree by calling UNION</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Weighted</a:t>
            </a:r>
            <a:r>
              <a:rPr lang="en-US" sz="3300">
                <a:solidFill>
                  <a:srgbClr val="0000FF"/>
                </a:solidFill>
              </a:rPr>
              <a:t> vs. Unweighted Graphs</a:t>
            </a:r>
            <a:endParaRPr>
              <a:solidFill>
                <a:srgbClr val="0000FF"/>
              </a:solidFill>
            </a:endParaRPr>
          </a:p>
        </p:txBody>
      </p:sp>
      <p:sp>
        <p:nvSpPr>
          <p:cNvPr id="174" name="Google Shape;174;p28"/>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In</a:t>
            </a:r>
            <a:r>
              <a:rPr lang="en-US" sz="3000">
                <a:solidFill>
                  <a:schemeClr val="dk1"/>
                </a:solidFill>
              </a:rPr>
              <a:t> weighted graphs, each edge (or vertex) is assigned a numerical value, or weight</a:t>
            </a:r>
            <a:endParaRPr sz="3000">
              <a:solidFill>
                <a:schemeClr val="dk1"/>
              </a:solidFill>
            </a:endParaRPr>
          </a:p>
        </p:txBody>
      </p:sp>
      <p:sp>
        <p:nvSpPr>
          <p:cNvPr id="175" name="Google Shape;175;p28"/>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176" name="Google Shape;176;p28"/>
          <p:cNvPicPr preferRelativeResize="0"/>
          <p:nvPr/>
        </p:nvPicPr>
        <p:blipFill>
          <a:blip r:embed="rId3">
            <a:alphaModFix/>
          </a:blip>
          <a:stretch>
            <a:fillRect/>
          </a:stretch>
        </p:blipFill>
        <p:spPr>
          <a:xfrm>
            <a:off x="66675" y="2831425"/>
            <a:ext cx="9010650" cy="3486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152400" y="304800"/>
            <a:ext cx="88392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Kruskal</a:t>
            </a:r>
            <a:endParaRPr/>
          </a:p>
        </p:txBody>
      </p:sp>
      <p:sp>
        <p:nvSpPr>
          <p:cNvPr id="619" name="Google Shape;619;p82"/>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p>
            <a:pPr indent="-393700" lvl="0" marL="457200" rtl="0" algn="l">
              <a:spcBef>
                <a:spcPts val="600"/>
              </a:spcBef>
              <a:spcAft>
                <a:spcPts val="0"/>
              </a:spcAft>
              <a:buSzPts val="2600"/>
              <a:buAutoNum type="arabicPeriod"/>
            </a:pPr>
            <a:r>
              <a:rPr lang="en-US"/>
              <a:t>Sort all the edges</a:t>
            </a:r>
            <a:endParaRPr/>
          </a:p>
          <a:p>
            <a:pPr indent="-393700" lvl="0" marL="457200" rtl="0" algn="l">
              <a:spcBef>
                <a:spcPts val="0"/>
              </a:spcBef>
              <a:spcAft>
                <a:spcPts val="0"/>
              </a:spcAft>
              <a:buSzPts val="2600"/>
              <a:buAutoNum type="arabicPeriod"/>
            </a:pPr>
            <a:r>
              <a:rPr lang="en-US"/>
              <a:t>Pick the smallest, and repeat</a:t>
            </a:r>
            <a:endParaRPr/>
          </a:p>
          <a:p>
            <a:pPr indent="-355600" lvl="1" marL="914400" rtl="0" algn="l">
              <a:spcBef>
                <a:spcPts val="0"/>
              </a:spcBef>
              <a:spcAft>
                <a:spcPts val="0"/>
              </a:spcAft>
              <a:buSzPts val="2000"/>
              <a:buAutoNum type="alphaLcPeriod"/>
            </a:pPr>
            <a:r>
              <a:rPr lang="en-US"/>
              <a:t>If you pick and it causes a cycle, don’t pick…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a:t>Finish!</a:t>
            </a:r>
            <a:endParaRPr/>
          </a:p>
        </p:txBody>
      </p:sp>
      <p:sp>
        <p:nvSpPr>
          <p:cNvPr id="620" name="Google Shape;620;p82"/>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3"/>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Kruskal</a:t>
            </a:r>
            <a:endParaRPr>
              <a:solidFill>
                <a:srgbClr val="0000FF"/>
              </a:solidFill>
            </a:endParaRPr>
          </a:p>
        </p:txBody>
      </p:sp>
      <p:sp>
        <p:nvSpPr>
          <p:cNvPr id="627" name="Google Shape;627;p83"/>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28" name="Google Shape;628;p83"/>
          <p:cNvPicPr preferRelativeResize="0"/>
          <p:nvPr/>
        </p:nvPicPr>
        <p:blipFill>
          <a:blip r:embed="rId3">
            <a:alphaModFix/>
          </a:blip>
          <a:stretch>
            <a:fillRect/>
          </a:stretch>
        </p:blipFill>
        <p:spPr>
          <a:xfrm>
            <a:off x="1474100" y="1346038"/>
            <a:ext cx="6195810" cy="52577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4"/>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Kruskal - Running Time</a:t>
            </a:r>
            <a:endParaRPr>
              <a:solidFill>
                <a:srgbClr val="0000FF"/>
              </a:solidFill>
            </a:endParaRPr>
          </a:p>
        </p:txBody>
      </p:sp>
      <p:sp>
        <p:nvSpPr>
          <p:cNvPr id="635" name="Google Shape;635;p84"/>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36" name="Google Shape;636;p84"/>
          <p:cNvSpPr txBox="1"/>
          <p:nvPr>
            <p:ph idx="1" type="body"/>
          </p:nvPr>
        </p:nvSpPr>
        <p:spPr>
          <a:xfrm>
            <a:off x="228600" y="1295400"/>
            <a:ext cx="8763000" cy="4625700"/>
          </a:xfrm>
          <a:prstGeom prst="rect">
            <a:avLst/>
          </a:prstGeom>
        </p:spPr>
        <p:txBody>
          <a:bodyPr anchorCtr="0" anchor="ctr" bIns="91425" lIns="91425" spcFirstLastPara="1" rIns="91425" wrap="square" tIns="91425">
            <a:noAutofit/>
          </a:bodyPr>
          <a:lstStyle/>
          <a:p>
            <a:pPr indent="-381000" lvl="0" marL="749300" rtl="0" algn="l">
              <a:lnSpc>
                <a:spcPct val="115000"/>
              </a:lnSpc>
              <a:spcBef>
                <a:spcPts val="0"/>
              </a:spcBef>
              <a:spcAft>
                <a:spcPts val="0"/>
              </a:spcAft>
              <a:buClr>
                <a:srgbClr val="242729"/>
              </a:buClr>
              <a:buSzPts val="2400"/>
              <a:buFont typeface="Open Sans"/>
              <a:buAutoNum type="arabicPeriod"/>
            </a:pPr>
            <a:r>
              <a:rPr lang="en-US" sz="2400">
                <a:solidFill>
                  <a:srgbClr val="242729"/>
                </a:solidFill>
              </a:rPr>
              <a:t>You first have to sort the edges which is O(E lg E) (remember sorting algorithms?)</a:t>
            </a:r>
            <a:endParaRPr sz="2400">
              <a:solidFill>
                <a:srgbClr val="242729"/>
              </a:solidFill>
            </a:endParaRPr>
          </a:p>
          <a:p>
            <a:pPr indent="-381000" lvl="0" marL="749300" rtl="0" algn="l">
              <a:lnSpc>
                <a:spcPct val="115000"/>
              </a:lnSpc>
              <a:spcBef>
                <a:spcPts val="0"/>
              </a:spcBef>
              <a:spcAft>
                <a:spcPts val="0"/>
              </a:spcAft>
              <a:buClr>
                <a:srgbClr val="242729"/>
              </a:buClr>
              <a:buSzPts val="2400"/>
              <a:buFont typeface="Open Sans"/>
              <a:buAutoNum type="arabicPeriod"/>
            </a:pPr>
            <a:r>
              <a:rPr lang="en-US" sz="2400">
                <a:solidFill>
                  <a:srgbClr val="242729"/>
                </a:solidFill>
              </a:rPr>
              <a:t>Then you have to check whether each one is making a cycle which takes a complexity of O(E).</a:t>
            </a:r>
            <a:endParaRPr sz="2400">
              <a:solidFill>
                <a:srgbClr val="242729"/>
              </a:solidFill>
            </a:endParaRPr>
          </a:p>
          <a:p>
            <a:pPr indent="0" lvl="0" marL="0" rtl="0" algn="l">
              <a:lnSpc>
                <a:spcPct val="115000"/>
              </a:lnSpc>
              <a:spcBef>
                <a:spcPts val="1100"/>
              </a:spcBef>
              <a:spcAft>
                <a:spcPts val="0"/>
              </a:spcAft>
              <a:buClr>
                <a:schemeClr val="dk1"/>
              </a:buClr>
              <a:buSzPts val="1100"/>
              <a:buFont typeface="Arial"/>
              <a:buNone/>
            </a:pPr>
            <a:r>
              <a:rPr lang="en-US" sz="2400">
                <a:solidFill>
                  <a:srgbClr val="242729"/>
                </a:solidFill>
              </a:rPr>
              <a:t>Thus O(E lg E) + O(E) = </a:t>
            </a:r>
            <a:r>
              <a:rPr b="1" lang="en-US" sz="2400" u="sng">
                <a:solidFill>
                  <a:srgbClr val="242729"/>
                </a:solidFill>
              </a:rPr>
              <a:t>O(E lg E)</a:t>
            </a:r>
            <a:endParaRPr b="1" sz="2400" u="sng"/>
          </a:p>
          <a:p>
            <a:pPr indent="0" lvl="0" marL="0" rtl="0" algn="l">
              <a:spcBef>
                <a:spcPts val="11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Simple</a:t>
            </a:r>
            <a:r>
              <a:rPr lang="en-US" sz="3300">
                <a:solidFill>
                  <a:srgbClr val="0000FF"/>
                </a:solidFill>
              </a:rPr>
              <a:t> vs. Non-simple Graphs</a:t>
            </a:r>
            <a:endParaRPr>
              <a:solidFill>
                <a:srgbClr val="0000FF"/>
              </a:solidFill>
            </a:endParaRPr>
          </a:p>
        </p:txBody>
      </p:sp>
      <p:sp>
        <p:nvSpPr>
          <p:cNvPr id="183" name="Google Shape;183;p29"/>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Self loop -&gt; (x, x)</a:t>
            </a:r>
            <a:endParaRPr sz="3000">
              <a:solidFill>
                <a:schemeClr val="dk1"/>
              </a:solidFill>
            </a:endParaRPr>
          </a:p>
          <a:p>
            <a:pPr indent="0" lvl="0" marL="0" marR="0" rtl="0" algn="l">
              <a:lnSpc>
                <a:spcPct val="90000"/>
              </a:lnSpc>
              <a:spcBef>
                <a:spcPts val="375"/>
              </a:spcBef>
              <a:spcAft>
                <a:spcPts val="0"/>
              </a:spcAft>
              <a:buNone/>
            </a:pPr>
            <a:r>
              <a:rPr lang="en-US" sz="3000">
                <a:solidFill>
                  <a:schemeClr val="dk1"/>
                </a:solidFill>
              </a:rPr>
              <a:t>Multi-edge -&gt; it occurs more than once</a:t>
            </a:r>
            <a:endParaRPr sz="3000">
              <a:solidFill>
                <a:schemeClr val="dk1"/>
              </a:solidFill>
            </a:endParaRPr>
          </a:p>
        </p:txBody>
      </p:sp>
      <p:sp>
        <p:nvSpPr>
          <p:cNvPr id="184" name="Google Shape;184;p29"/>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185" name="Google Shape;185;p29"/>
          <p:cNvPicPr preferRelativeResize="0"/>
          <p:nvPr/>
        </p:nvPicPr>
        <p:blipFill>
          <a:blip r:embed="rId3">
            <a:alphaModFix/>
          </a:blip>
          <a:stretch>
            <a:fillRect/>
          </a:stretch>
        </p:blipFill>
        <p:spPr>
          <a:xfrm>
            <a:off x="0" y="2956131"/>
            <a:ext cx="9144000" cy="3786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Sparse</a:t>
            </a:r>
            <a:r>
              <a:rPr lang="en-US" sz="3300">
                <a:solidFill>
                  <a:srgbClr val="0000FF"/>
                </a:solidFill>
              </a:rPr>
              <a:t> vs. Dense Graphs</a:t>
            </a:r>
            <a:endParaRPr>
              <a:solidFill>
                <a:srgbClr val="0000FF"/>
              </a:solidFill>
            </a:endParaRPr>
          </a:p>
        </p:txBody>
      </p:sp>
      <p:sp>
        <p:nvSpPr>
          <p:cNvPr id="192" name="Google Shape;192;p30"/>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Sparse - few number of vertex pairs (usually linear)</a:t>
            </a:r>
            <a:endParaRPr sz="3000">
              <a:solidFill>
                <a:schemeClr val="dk1"/>
              </a:solidFill>
            </a:endParaRPr>
          </a:p>
        </p:txBody>
      </p:sp>
      <p:sp>
        <p:nvSpPr>
          <p:cNvPr id="193" name="Google Shape;193;p30"/>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194" name="Google Shape;194;p30"/>
          <p:cNvPicPr preferRelativeResize="0"/>
          <p:nvPr/>
        </p:nvPicPr>
        <p:blipFill>
          <a:blip r:embed="rId3">
            <a:alphaModFix/>
          </a:blip>
          <a:stretch>
            <a:fillRect/>
          </a:stretch>
        </p:blipFill>
        <p:spPr>
          <a:xfrm>
            <a:off x="219075" y="2853325"/>
            <a:ext cx="8705850" cy="32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152400" y="304800"/>
            <a:ext cx="8839200" cy="99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300"/>
              <a:buFont typeface="Arial"/>
              <a:buNone/>
            </a:pPr>
            <a:r>
              <a:rPr lang="en-US" sz="3300">
                <a:solidFill>
                  <a:srgbClr val="0000FF"/>
                </a:solidFill>
              </a:rPr>
              <a:t>Cyclic</a:t>
            </a:r>
            <a:r>
              <a:rPr lang="en-US" sz="3300">
                <a:solidFill>
                  <a:srgbClr val="0000FF"/>
                </a:solidFill>
              </a:rPr>
              <a:t> vs. Acyclic Graphs</a:t>
            </a:r>
            <a:endParaRPr>
              <a:solidFill>
                <a:srgbClr val="0000FF"/>
              </a:solidFill>
            </a:endParaRPr>
          </a:p>
        </p:txBody>
      </p:sp>
      <p:sp>
        <p:nvSpPr>
          <p:cNvPr id="201" name="Google Shape;201;p31"/>
          <p:cNvSpPr txBox="1"/>
          <p:nvPr>
            <p:ph idx="1" type="body"/>
          </p:nvPr>
        </p:nvSpPr>
        <p:spPr>
          <a:xfrm>
            <a:off x="228600" y="1447800"/>
            <a:ext cx="8763000" cy="464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375"/>
              </a:spcBef>
              <a:spcAft>
                <a:spcPts val="0"/>
              </a:spcAft>
              <a:buNone/>
            </a:pPr>
            <a:r>
              <a:rPr lang="en-US" sz="3000">
                <a:solidFill>
                  <a:schemeClr val="dk1"/>
                </a:solidFill>
              </a:rPr>
              <a:t>Acyclic - no </a:t>
            </a:r>
            <a:r>
              <a:rPr lang="en-US" sz="3000">
                <a:solidFill>
                  <a:schemeClr val="dk1"/>
                </a:solidFill>
              </a:rPr>
              <a:t>cycles</a:t>
            </a:r>
            <a:endParaRPr sz="3000">
              <a:solidFill>
                <a:schemeClr val="dk1"/>
              </a:solidFill>
            </a:endParaRPr>
          </a:p>
          <a:p>
            <a:pPr indent="0" lvl="0" marL="0" marR="0" rtl="0" algn="l">
              <a:lnSpc>
                <a:spcPct val="90000"/>
              </a:lnSpc>
              <a:spcBef>
                <a:spcPts val="375"/>
              </a:spcBef>
              <a:spcAft>
                <a:spcPts val="0"/>
              </a:spcAft>
              <a:buNone/>
            </a:pPr>
            <a:r>
              <a:rPr lang="en-US" sz="3000">
                <a:solidFill>
                  <a:schemeClr val="dk1"/>
                </a:solidFill>
              </a:rPr>
              <a:t>Directed acyclic are called DAGs</a:t>
            </a:r>
            <a:endParaRPr sz="3000">
              <a:solidFill>
                <a:schemeClr val="dk1"/>
              </a:solidFill>
            </a:endParaRPr>
          </a:p>
        </p:txBody>
      </p:sp>
      <p:sp>
        <p:nvSpPr>
          <p:cNvPr id="202" name="Google Shape;202;p31"/>
          <p:cNvSpPr txBox="1"/>
          <p:nvPr>
            <p:ph idx="12" type="sldNum"/>
          </p:nvPr>
        </p:nvSpPr>
        <p:spPr>
          <a:xfrm>
            <a:off x="8671500" y="6638100"/>
            <a:ext cx="472500" cy="2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100">
                <a:solidFill>
                  <a:srgbClr val="005EF6"/>
                </a:solidFill>
                <a:latin typeface="Open Sans"/>
                <a:ea typeface="Open Sans"/>
                <a:cs typeface="Open Sans"/>
                <a:sym typeface="Open Sans"/>
              </a:rPr>
              <a:t>‹#›</a:t>
            </a:fld>
            <a:endParaRPr sz="1100">
              <a:solidFill>
                <a:srgbClr val="005EF6"/>
              </a:solidFill>
              <a:latin typeface="Open Sans"/>
              <a:ea typeface="Open Sans"/>
              <a:cs typeface="Open Sans"/>
              <a:sym typeface="Open Sans"/>
            </a:endParaRPr>
          </a:p>
        </p:txBody>
      </p:sp>
      <p:pic>
        <p:nvPicPr>
          <p:cNvPr id="203" name="Google Shape;203;p31"/>
          <p:cNvPicPr preferRelativeResize="0"/>
          <p:nvPr/>
        </p:nvPicPr>
        <p:blipFill>
          <a:blip r:embed="rId3">
            <a:alphaModFix/>
          </a:blip>
          <a:stretch>
            <a:fillRect/>
          </a:stretch>
        </p:blipFill>
        <p:spPr>
          <a:xfrm>
            <a:off x="0" y="2988025"/>
            <a:ext cx="9144000" cy="333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